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21793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000" u="none" kumimoji="0" normalizeH="0">
        <a:ln>
          <a:noFill/>
        </a:ln>
        <a:solidFill>
          <a:srgbClr val="224987"/>
        </a:solidFill>
        <a:effectLst/>
        <a:uFillTx/>
        <a:latin typeface="Aptos"/>
        <a:ea typeface="Aptos"/>
        <a:cs typeface="Aptos"/>
        <a:sym typeface="Aptos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000" u="none" kumimoji="0" normalizeH="0">
        <a:ln>
          <a:noFill/>
        </a:ln>
        <a:solidFill>
          <a:srgbClr val="224987"/>
        </a:solidFill>
        <a:effectLst/>
        <a:uFillTx/>
        <a:latin typeface="Aptos"/>
        <a:ea typeface="Aptos"/>
        <a:cs typeface="Aptos"/>
        <a:sym typeface="Aptos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000" u="none" kumimoji="0" normalizeH="0">
        <a:ln>
          <a:noFill/>
        </a:ln>
        <a:solidFill>
          <a:srgbClr val="224987"/>
        </a:solidFill>
        <a:effectLst/>
        <a:uFillTx/>
        <a:latin typeface="Aptos"/>
        <a:ea typeface="Aptos"/>
        <a:cs typeface="Aptos"/>
        <a:sym typeface="Aptos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000" u="none" kumimoji="0" normalizeH="0">
        <a:ln>
          <a:noFill/>
        </a:ln>
        <a:solidFill>
          <a:srgbClr val="224987"/>
        </a:solidFill>
        <a:effectLst/>
        <a:uFillTx/>
        <a:latin typeface="Aptos"/>
        <a:ea typeface="Aptos"/>
        <a:cs typeface="Aptos"/>
        <a:sym typeface="Aptos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000" u="none" kumimoji="0" normalizeH="0">
        <a:ln>
          <a:noFill/>
        </a:ln>
        <a:solidFill>
          <a:srgbClr val="224987"/>
        </a:solidFill>
        <a:effectLst/>
        <a:uFillTx/>
        <a:latin typeface="Aptos"/>
        <a:ea typeface="Aptos"/>
        <a:cs typeface="Aptos"/>
        <a:sym typeface="Aptos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000" u="none" kumimoji="0" normalizeH="0">
        <a:ln>
          <a:noFill/>
        </a:ln>
        <a:solidFill>
          <a:srgbClr val="224987"/>
        </a:solidFill>
        <a:effectLst/>
        <a:uFillTx/>
        <a:latin typeface="Aptos"/>
        <a:ea typeface="Aptos"/>
        <a:cs typeface="Aptos"/>
        <a:sym typeface="Aptos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000" u="none" kumimoji="0" normalizeH="0">
        <a:ln>
          <a:noFill/>
        </a:ln>
        <a:solidFill>
          <a:srgbClr val="224987"/>
        </a:solidFill>
        <a:effectLst/>
        <a:uFillTx/>
        <a:latin typeface="Aptos"/>
        <a:ea typeface="Aptos"/>
        <a:cs typeface="Aptos"/>
        <a:sym typeface="Aptos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000" u="none" kumimoji="0" normalizeH="0">
        <a:ln>
          <a:noFill/>
        </a:ln>
        <a:solidFill>
          <a:srgbClr val="224987"/>
        </a:solidFill>
        <a:effectLst/>
        <a:uFillTx/>
        <a:latin typeface="Aptos"/>
        <a:ea typeface="Aptos"/>
        <a:cs typeface="Aptos"/>
        <a:sym typeface="Aptos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000" u="none" kumimoji="0" normalizeH="0">
        <a:ln>
          <a:noFill/>
        </a:ln>
        <a:solidFill>
          <a:srgbClr val="224987"/>
        </a:solidFill>
        <a:effectLst/>
        <a:uFillTx/>
        <a:latin typeface="Aptos"/>
        <a:ea typeface="Aptos"/>
        <a:cs typeface="Aptos"/>
        <a:sym typeface="Apto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j-lt"/>
        <a:ea typeface="+mj-ea"/>
        <a:cs typeface="+mj-cs"/>
        <a:sym typeface="Calibri"/>
      </a:defRPr>
    </a:lvl1pPr>
    <a:lvl2pPr indent="228600" defTabSz="457200" latinLnBrk="0">
      <a:defRPr sz="1200">
        <a:latin typeface="+mj-lt"/>
        <a:ea typeface="+mj-ea"/>
        <a:cs typeface="+mj-cs"/>
        <a:sym typeface="Calibri"/>
      </a:defRPr>
    </a:lvl2pPr>
    <a:lvl3pPr indent="457200" defTabSz="457200" latinLnBrk="0">
      <a:defRPr sz="1200">
        <a:latin typeface="+mj-lt"/>
        <a:ea typeface="+mj-ea"/>
        <a:cs typeface="+mj-cs"/>
        <a:sym typeface="Calibri"/>
      </a:defRPr>
    </a:lvl3pPr>
    <a:lvl4pPr indent="685800" defTabSz="457200" latinLnBrk="0">
      <a:defRPr sz="1200">
        <a:latin typeface="+mj-lt"/>
        <a:ea typeface="+mj-ea"/>
        <a:cs typeface="+mj-cs"/>
        <a:sym typeface="Calibri"/>
      </a:defRPr>
    </a:lvl4pPr>
    <a:lvl5pPr indent="914400" defTabSz="457200" latinLnBrk="0">
      <a:defRPr sz="1200">
        <a:latin typeface="+mj-lt"/>
        <a:ea typeface="+mj-ea"/>
        <a:cs typeface="+mj-cs"/>
        <a:sym typeface="Calibri"/>
      </a:defRPr>
    </a:lvl5pPr>
    <a:lvl6pPr indent="1143000" defTabSz="457200" latinLnBrk="0">
      <a:defRPr sz="1200">
        <a:latin typeface="+mj-lt"/>
        <a:ea typeface="+mj-ea"/>
        <a:cs typeface="+mj-cs"/>
        <a:sym typeface="Calibri"/>
      </a:defRPr>
    </a:lvl6pPr>
    <a:lvl7pPr indent="1371600" defTabSz="457200" latinLnBrk="0">
      <a:defRPr sz="1200">
        <a:latin typeface="+mj-lt"/>
        <a:ea typeface="+mj-ea"/>
        <a:cs typeface="+mj-cs"/>
        <a:sym typeface="Calibri"/>
      </a:defRPr>
    </a:lvl7pPr>
    <a:lvl8pPr indent="1600200" defTabSz="457200" latinLnBrk="0">
      <a:defRPr sz="1200">
        <a:latin typeface="+mj-lt"/>
        <a:ea typeface="+mj-ea"/>
        <a:cs typeface="+mj-cs"/>
        <a:sym typeface="Calibri"/>
      </a:defRPr>
    </a:lvl8pPr>
    <a:lvl9pPr indent="1828800" defTabSz="4572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12" name="Corpo livello uno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21" name="Corpo livello uno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2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olo Testo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Titolo Testo</a:t>
            </a:r>
          </a:p>
        </p:txBody>
      </p:sp>
      <p:sp>
        <p:nvSpPr>
          <p:cNvPr id="30" name="Corpo livello uno…"/>
          <p:cNvSpPr txBox="1"/>
          <p:nvPr>
            <p:ph type="body" sz="quarter" idx="1"/>
          </p:nvPr>
        </p:nvSpPr>
        <p:spPr>
          <a:xfrm>
            <a:off x="722312" y="2906713"/>
            <a:ext cx="7772401" cy="150019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1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olo Testo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39" name="Corpo livello uno…"/>
          <p:cNvSpPr txBox="1"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8" indent="-320038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0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Testo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48" name="Corpo livello uno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4645025" y="1535112"/>
            <a:ext cx="4041775" cy="639766"/>
          </a:xfrm>
          <a:prstGeom prst="rect">
            <a:avLst/>
          </a:prstGeom>
        </p:spPr>
        <p:txBody>
          <a:bodyPr anchor="b"/>
          <a:lstStyle/>
          <a:p>
            <a:pPr/>
          </a:p>
        </p:txBody>
      </p:sp>
      <p:sp>
        <p:nvSpPr>
          <p:cNvPr id="50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olo Testo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58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olo Testo"/>
          <p:cNvSpPr txBox="1"/>
          <p:nvPr>
            <p:ph type="title"/>
          </p:nvPr>
        </p:nvSpPr>
        <p:spPr>
          <a:xfrm>
            <a:off x="457200" y="273050"/>
            <a:ext cx="3008316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Titolo Testo</a:t>
            </a:r>
          </a:p>
        </p:txBody>
      </p:sp>
      <p:sp>
        <p:nvSpPr>
          <p:cNvPr id="73" name="Corpo livello uno…"/>
          <p:cNvSpPr txBox="1"/>
          <p:nvPr>
            <p:ph type="body" sz="half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457198" y="1435100"/>
            <a:ext cx="3008317" cy="4691063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olo Testo"/>
          <p:cNvSpPr txBox="1"/>
          <p:nvPr>
            <p:ph type="title"/>
          </p:nvPr>
        </p:nvSpPr>
        <p:spPr>
          <a:xfrm>
            <a:off x="1792288" y="4800600"/>
            <a:ext cx="5486404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Titolo Testo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1792288" y="612775"/>
            <a:ext cx="5486404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4" name="Corpo livello uno…"/>
          <p:cNvSpPr txBox="1"/>
          <p:nvPr>
            <p:ph type="body" sz="quarter" idx="1"/>
          </p:nvPr>
        </p:nvSpPr>
        <p:spPr>
          <a:xfrm>
            <a:off x="1792288" y="5367337"/>
            <a:ext cx="5486404" cy="804866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0">
              <a:spcBef>
                <a:spcPts val="300"/>
              </a:spcBef>
              <a:buSzTx/>
              <a:buFontTx/>
              <a:buNone/>
              <a:defRPr sz="1400"/>
            </a:lvl2pPr>
            <a:lvl3pPr marL="0" indent="0">
              <a:spcBef>
                <a:spcPts val="300"/>
              </a:spcBef>
              <a:buSzTx/>
              <a:buFontTx/>
              <a:buNone/>
              <a:defRPr sz="1400"/>
            </a:lvl3pPr>
            <a:lvl4pPr marL="0" indent="0">
              <a:spcBef>
                <a:spcPts val="300"/>
              </a:spcBef>
              <a:buSzTx/>
              <a:buFontTx/>
              <a:buNone/>
              <a:defRPr sz="1400"/>
            </a:lvl4pPr>
            <a:lvl5pPr marL="0" indent="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8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/>
          <p:nvPr>
            <p:ph type="title"/>
          </p:nvPr>
        </p:nvSpPr>
        <p:spPr>
          <a:xfrm>
            <a:off x="1824780" y="769937"/>
            <a:ext cx="9743441" cy="1668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100000" lnSpcReduction="0"/>
          </a:bodyPr>
          <a:lstStyle/>
          <a:p>
            <a:pPr/>
            <a:r>
              <a:t>Titolo Testo</a:t>
            </a:r>
          </a:p>
        </p:txBody>
      </p:sp>
      <p:sp>
        <p:nvSpPr>
          <p:cNvPr id="3" name="Corpo livello uno…"/>
          <p:cNvSpPr txBox="1"/>
          <p:nvPr>
            <p:ph type="body" idx="1"/>
          </p:nvPr>
        </p:nvSpPr>
        <p:spPr>
          <a:xfrm>
            <a:off x="6797994" y="2438400"/>
            <a:ext cx="4770227" cy="441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/>
          <p:nvPr>
            <p:ph type="sldNum" sz="quarter" idx="2"/>
          </p:nvPr>
        </p:nvSpPr>
        <p:spPr>
          <a:xfrm>
            <a:off x="8428181" y="6414762"/>
            <a:ext cx="258620" cy="248301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b="0"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3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8368" y="502919"/>
            <a:ext cx="3139438" cy="992817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TextBox 2"/>
          <p:cNvSpPr txBox="1"/>
          <p:nvPr/>
        </p:nvSpPr>
        <p:spPr>
          <a:xfrm>
            <a:off x="2912772" y="1948782"/>
            <a:ext cx="5586981" cy="1653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3400">
                <a:solidFill>
                  <a:srgbClr val="25272B"/>
                </a:solidFill>
                <a:latin typeface="Aptos Display"/>
                <a:ea typeface="Aptos Display"/>
                <a:cs typeface="Aptos Display"/>
                <a:sym typeface="Aptos Display"/>
              </a:defRPr>
            </a:pPr>
            <a:r>
              <a:t>80 anni della Repubblica:</a:t>
            </a:r>
            <a:br/>
            <a:r>
              <a:t>quale futuro per le nuove generazioni?</a:t>
            </a:r>
          </a:p>
        </p:txBody>
      </p:sp>
      <p:sp>
        <p:nvSpPr>
          <p:cNvPr id="96" name="TextBox 3"/>
          <p:cNvSpPr txBox="1"/>
          <p:nvPr/>
        </p:nvSpPr>
        <p:spPr>
          <a:xfrm>
            <a:off x="2943269" y="3817015"/>
            <a:ext cx="3715081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La proposta del MASCI Lazio</a:t>
            </a:r>
          </a:p>
        </p:txBody>
      </p:sp>
      <p:sp>
        <p:nvSpPr>
          <p:cNvPr id="97" name="TextBox 4"/>
          <p:cNvSpPr txBox="1"/>
          <p:nvPr/>
        </p:nvSpPr>
        <p:spPr>
          <a:xfrm>
            <a:off x="719322" y="5470466"/>
            <a:ext cx="3536809" cy="33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>
                <a:solidFill>
                  <a:srgbClr val="5C6168"/>
                </a:solidFill>
              </a:defRPr>
            </a:lvl1pPr>
          </a:lstStyle>
          <a:p>
            <a:pPr/>
            <a:r>
              <a:t>Incontro regionale · 18 ottobre 2026</a:t>
            </a:r>
          </a:p>
        </p:txBody>
      </p:sp>
      <p:pic>
        <p:nvPicPr>
          <p:cNvPr id="98" name="Schermata-2026-06-12-alle-20.57.01.png" descr="Schermata-2026-06-12-alle-20.57.0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657397" y="5216470"/>
            <a:ext cx="2250781" cy="600782"/>
          </a:xfrm>
          <a:prstGeom prst="rect">
            <a:avLst/>
          </a:prstGeom>
          <a:ln w="12700">
            <a:miter lim="400000"/>
          </a:ln>
        </p:spPr>
      </p:pic>
      <p:pic>
        <p:nvPicPr>
          <p:cNvPr id="99" name="80-800MASCI.jpeg" descr="80-800MASCI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063864" y="439527"/>
            <a:ext cx="1595875" cy="1119600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PREMESSA"/>
          <p:cNvSpPr txBox="1"/>
          <p:nvPr/>
        </p:nvSpPr>
        <p:spPr>
          <a:xfrm>
            <a:off x="2940215" y="4427949"/>
            <a:ext cx="3511408" cy="358485"/>
          </a:xfrm>
          <a:prstGeom prst="rect">
            <a:avLst/>
          </a:prstGeom>
          <a:solidFill>
            <a:schemeClr val="accent2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18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PREMESSA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Box 1"/>
          <p:cNvSpPr txBox="1"/>
          <p:nvPr/>
        </p:nvSpPr>
        <p:spPr>
          <a:xfrm>
            <a:off x="640077" y="292609"/>
            <a:ext cx="2068297" cy="24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000">
                <a:solidFill>
                  <a:srgbClr val="B4222D"/>
                </a:solidFill>
              </a:defRPr>
            </a:lvl1pPr>
          </a:lstStyle>
          <a:p>
            <a:pPr/>
            <a:r>
              <a:t>PERCHÉ QUESTO DOCUMENTO</a:t>
            </a:r>
          </a:p>
        </p:txBody>
      </p:sp>
      <p:sp>
        <p:nvSpPr>
          <p:cNvPr id="103" name="TextBox 2"/>
          <p:cNvSpPr txBox="1"/>
          <p:nvPr/>
        </p:nvSpPr>
        <p:spPr>
          <a:xfrm>
            <a:off x="11346667" y="274320"/>
            <a:ext cx="174768" cy="24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r">
              <a:defRPr sz="1000">
                <a:solidFill>
                  <a:srgbClr val="5C6168"/>
                </a:solidFill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04" name="TextBox 3"/>
          <p:cNvSpPr txBox="1"/>
          <p:nvPr/>
        </p:nvSpPr>
        <p:spPr>
          <a:xfrm>
            <a:off x="685798" y="6473952"/>
            <a:ext cx="2520412" cy="21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800">
                <a:solidFill>
                  <a:srgbClr val="919191"/>
                </a:solidFill>
              </a:defRPr>
            </a:lvl1pPr>
          </a:lstStyle>
          <a:p>
            <a:pPr/>
            <a:r>
              <a:t>MASCI Lazio · Incontro regionale · 18 ottobre 2026</a:t>
            </a:r>
          </a:p>
        </p:txBody>
      </p:sp>
      <p:sp>
        <p:nvSpPr>
          <p:cNvPr id="105" name="TextBox 4"/>
          <p:cNvSpPr txBox="1"/>
          <p:nvPr/>
        </p:nvSpPr>
        <p:spPr>
          <a:xfrm>
            <a:off x="667511" y="713230"/>
            <a:ext cx="10698482" cy="497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25272B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Non celebriamo soltanto un anniversario</a:t>
            </a:r>
          </a:p>
        </p:txBody>
      </p:sp>
      <p:sp>
        <p:nvSpPr>
          <p:cNvPr id="106" name="Rectangle 5"/>
          <p:cNvSpPr/>
          <p:nvPr/>
        </p:nvSpPr>
        <p:spPr>
          <a:xfrm>
            <a:off x="735615" y="2302015"/>
            <a:ext cx="83336" cy="1619160"/>
          </a:xfrm>
          <a:prstGeom prst="rect">
            <a:avLst/>
          </a:prstGeom>
          <a:solidFill>
            <a:srgbClr val="B4222D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b="0" sz="18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07" name="TextBox 6"/>
          <p:cNvSpPr txBox="1"/>
          <p:nvPr/>
        </p:nvSpPr>
        <p:spPr>
          <a:xfrm>
            <a:off x="987551" y="2528316"/>
            <a:ext cx="10058402" cy="955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800">
                <a:solidFill>
                  <a:srgbClr val="25272B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Celebriamo il passato e desideriamo essere responsabili del futuro.</a:t>
            </a:r>
          </a:p>
        </p:txBody>
      </p:sp>
      <p:sp>
        <p:nvSpPr>
          <p:cNvPr id="108" name="TextBox 7"/>
          <p:cNvSpPr txBox="1"/>
          <p:nvPr/>
        </p:nvSpPr>
        <p:spPr>
          <a:xfrm>
            <a:off x="685799" y="4800601"/>
            <a:ext cx="10515601" cy="701037"/>
          </a:xfrm>
          <a:prstGeom prst="rect">
            <a:avLst/>
          </a:prstGeom>
          <a:solidFill>
            <a:srgbClr val="DDDDDD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solidFill>
                  <a:srgbClr val="25272B"/>
                </a:solidFill>
              </a:defRPr>
            </a:lvl1pPr>
          </a:lstStyle>
          <a:p>
            <a:pPr/>
            <a:r>
              <a:t>La domanda non è solo da dove veniamo. È quale Paese vogliamo consegnare ai nostri figli e ai nostri nipoti.</a:t>
            </a:r>
          </a:p>
        </p:txBody>
      </p:sp>
      <p:pic>
        <p:nvPicPr>
          <p:cNvPr id="109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561318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" name="Picture 9" descr="Picture 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055094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SLIDE 1"/>
          <p:cNvSpPr txBox="1"/>
          <p:nvPr/>
        </p:nvSpPr>
        <p:spPr>
          <a:xfrm>
            <a:off x="9222982" y="782906"/>
            <a:ext cx="2135150" cy="410773"/>
          </a:xfrm>
          <a:prstGeom prst="rect">
            <a:avLst/>
          </a:prstGeom>
          <a:solidFill>
            <a:schemeClr val="accent2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SLIDE 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Box 1"/>
          <p:cNvSpPr txBox="1"/>
          <p:nvPr/>
        </p:nvSpPr>
        <p:spPr>
          <a:xfrm>
            <a:off x="640077" y="292609"/>
            <a:ext cx="1887221" cy="24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000">
                <a:solidFill>
                  <a:srgbClr val="B4222D"/>
                </a:solidFill>
              </a:defRPr>
            </a:lvl1pPr>
          </a:lstStyle>
          <a:p>
            <a:pPr/>
            <a:r>
              <a:t>IL SENSO DELLA PROPOSTA</a:t>
            </a:r>
          </a:p>
        </p:txBody>
      </p:sp>
      <p:sp>
        <p:nvSpPr>
          <p:cNvPr id="114" name="TextBox 2"/>
          <p:cNvSpPr txBox="1"/>
          <p:nvPr/>
        </p:nvSpPr>
        <p:spPr>
          <a:xfrm>
            <a:off x="11346667" y="274320"/>
            <a:ext cx="174768" cy="24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r">
              <a:defRPr sz="1000">
                <a:solidFill>
                  <a:srgbClr val="5C6168"/>
                </a:solidFill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15" name="TextBox 4"/>
          <p:cNvSpPr txBox="1"/>
          <p:nvPr/>
        </p:nvSpPr>
        <p:spPr>
          <a:xfrm>
            <a:off x="740409" y="833121"/>
            <a:ext cx="5668358" cy="904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700">
                <a:solidFill>
                  <a:srgbClr val="25272B"/>
                </a:solidFill>
                <a:latin typeface="Aptos Display"/>
                <a:ea typeface="Aptos Display"/>
                <a:cs typeface="Aptos Display"/>
                <a:sym typeface="Aptos Display"/>
              </a:defRPr>
            </a:pPr>
            <a:r>
              <a:t>Non un programma di partito. </a:t>
            </a:r>
          </a:p>
          <a:p>
            <a:pPr>
              <a:defRPr sz="2700">
                <a:solidFill>
                  <a:srgbClr val="25272B"/>
                </a:solidFill>
                <a:latin typeface="Aptos Display"/>
                <a:ea typeface="Aptos Display"/>
                <a:cs typeface="Aptos Display"/>
                <a:sym typeface="Aptos Display"/>
              </a:defRPr>
            </a:pPr>
            <a:r>
              <a:t>Una scelta di responsabilità.</a:t>
            </a:r>
          </a:p>
        </p:txBody>
      </p:sp>
      <p:sp>
        <p:nvSpPr>
          <p:cNvPr id="116" name="Rounded Rectangle 5"/>
          <p:cNvSpPr/>
          <p:nvPr/>
        </p:nvSpPr>
        <p:spPr>
          <a:xfrm>
            <a:off x="640080" y="2240277"/>
            <a:ext cx="3246124" cy="2423163"/>
          </a:xfrm>
          <a:prstGeom prst="roundRect">
            <a:avLst>
              <a:gd name="adj" fmla="val 16667"/>
            </a:avLst>
          </a:prstGeom>
          <a:solidFill>
            <a:srgbClr val="F1F3F6"/>
          </a:solidFill>
          <a:ln>
            <a:solidFill>
              <a:srgbClr val="E1E4E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b="0" sz="18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17" name="TextBox 6"/>
          <p:cNvSpPr txBox="1"/>
          <p:nvPr/>
        </p:nvSpPr>
        <p:spPr>
          <a:xfrm>
            <a:off x="914400" y="2468877"/>
            <a:ext cx="1148662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VEDERE</a:t>
            </a:r>
          </a:p>
        </p:txBody>
      </p:sp>
      <p:sp>
        <p:nvSpPr>
          <p:cNvPr id="118" name="TextBox 7"/>
          <p:cNvSpPr txBox="1"/>
          <p:nvPr/>
        </p:nvSpPr>
        <p:spPr>
          <a:xfrm>
            <a:off x="914400" y="3081527"/>
            <a:ext cx="2697484" cy="548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500">
                <a:solidFill>
                  <a:srgbClr val="25272B"/>
                </a:solidFill>
              </a:defRPr>
            </a:lvl1pPr>
          </a:lstStyle>
          <a:p>
            <a:pPr/>
            <a:r>
              <a:t>Guardare senza paura ciò che sta cambiando.</a:t>
            </a:r>
          </a:p>
        </p:txBody>
      </p:sp>
      <p:sp>
        <p:nvSpPr>
          <p:cNvPr id="119" name="Rounded Rectangle 8"/>
          <p:cNvSpPr/>
          <p:nvPr/>
        </p:nvSpPr>
        <p:spPr>
          <a:xfrm>
            <a:off x="4160520" y="2240277"/>
            <a:ext cx="3246124" cy="2423163"/>
          </a:xfrm>
          <a:prstGeom prst="roundRect">
            <a:avLst>
              <a:gd name="adj" fmla="val 16667"/>
            </a:avLst>
          </a:prstGeom>
          <a:solidFill>
            <a:srgbClr val="F1F3F6"/>
          </a:solidFill>
          <a:ln>
            <a:solidFill>
              <a:srgbClr val="E1E4E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b="0" sz="18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20" name="TextBox 9"/>
          <p:cNvSpPr txBox="1"/>
          <p:nvPr/>
        </p:nvSpPr>
        <p:spPr>
          <a:xfrm>
            <a:off x="4434840" y="2468877"/>
            <a:ext cx="1571954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SCEGLIERE</a:t>
            </a:r>
          </a:p>
        </p:txBody>
      </p:sp>
      <p:sp>
        <p:nvSpPr>
          <p:cNvPr id="121" name="TextBox 10"/>
          <p:cNvSpPr txBox="1"/>
          <p:nvPr/>
        </p:nvSpPr>
        <p:spPr>
          <a:xfrm>
            <a:off x="4434840" y="3081527"/>
            <a:ext cx="2697484" cy="548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500">
                <a:solidFill>
                  <a:srgbClr val="25272B"/>
                </a:solidFill>
              </a:defRPr>
            </a:lvl1pPr>
          </a:lstStyle>
          <a:p>
            <a:pPr/>
            <a:r>
              <a:t>Indicare priorità, valori e una direzione comune.</a:t>
            </a:r>
          </a:p>
        </p:txBody>
      </p:sp>
      <p:sp>
        <p:nvSpPr>
          <p:cNvPr id="122" name="Rounded Rectangle 11"/>
          <p:cNvSpPr/>
          <p:nvPr/>
        </p:nvSpPr>
        <p:spPr>
          <a:xfrm>
            <a:off x="7680959" y="2240277"/>
            <a:ext cx="3246124" cy="2423163"/>
          </a:xfrm>
          <a:prstGeom prst="roundRect">
            <a:avLst>
              <a:gd name="adj" fmla="val 16667"/>
            </a:avLst>
          </a:prstGeom>
          <a:solidFill>
            <a:srgbClr val="F1F3F6"/>
          </a:solidFill>
          <a:ln>
            <a:solidFill>
              <a:srgbClr val="E1E4E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b="0" sz="18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23" name="TextBox 12"/>
          <p:cNvSpPr txBox="1"/>
          <p:nvPr/>
        </p:nvSpPr>
        <p:spPr>
          <a:xfrm>
            <a:off x="7967977" y="2506977"/>
            <a:ext cx="908553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AGIRE</a:t>
            </a:r>
          </a:p>
        </p:txBody>
      </p:sp>
      <p:sp>
        <p:nvSpPr>
          <p:cNvPr id="124" name="TextBox 13"/>
          <p:cNvSpPr txBox="1"/>
          <p:nvPr/>
        </p:nvSpPr>
        <p:spPr>
          <a:xfrm>
            <a:off x="7955277" y="3081527"/>
            <a:ext cx="2697485" cy="777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500">
                <a:solidFill>
                  <a:srgbClr val="25272B"/>
                </a:solidFill>
              </a:defRPr>
            </a:lvl1pPr>
          </a:lstStyle>
          <a:p>
            <a:pPr/>
            <a:r>
              <a:t>Assumere anche noi gli impegni che chiediamo agli altri.</a:t>
            </a:r>
          </a:p>
        </p:txBody>
      </p:sp>
      <p:sp>
        <p:nvSpPr>
          <p:cNvPr id="125" name="TextBox 14"/>
          <p:cNvSpPr txBox="1"/>
          <p:nvPr/>
        </p:nvSpPr>
        <p:spPr>
          <a:xfrm>
            <a:off x="685799" y="5166359"/>
            <a:ext cx="10515601" cy="34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700">
                <a:solidFill>
                  <a:srgbClr val="5C6168"/>
                </a:solidFill>
              </a:defRPr>
            </a:lvl1pPr>
          </a:lstStyle>
          <a:p>
            <a:pPr/>
            <a:r>
              <a:t>Il documento è politico perché riguarda la polis: la comunità, il bene comune, il futuro.</a:t>
            </a:r>
          </a:p>
        </p:txBody>
      </p:sp>
      <p:pic>
        <p:nvPicPr>
          <p:cNvPr id="126" name="Picture 15" descr="Picture 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561318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Picture 16" descr="Picture 1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055094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SLIDE 2"/>
          <p:cNvSpPr txBox="1"/>
          <p:nvPr/>
        </p:nvSpPr>
        <p:spPr>
          <a:xfrm>
            <a:off x="8682252" y="1079854"/>
            <a:ext cx="2135151" cy="410772"/>
          </a:xfrm>
          <a:prstGeom prst="rect">
            <a:avLst/>
          </a:prstGeom>
          <a:solidFill>
            <a:schemeClr val="accent2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SLIDE 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Box 1"/>
          <p:cNvSpPr txBox="1"/>
          <p:nvPr/>
        </p:nvSpPr>
        <p:spPr>
          <a:xfrm>
            <a:off x="640078" y="292609"/>
            <a:ext cx="1578776" cy="24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000">
                <a:solidFill>
                  <a:srgbClr val="B4222D"/>
                </a:solidFill>
              </a:defRPr>
            </a:lvl1pPr>
          </a:lstStyle>
          <a:p>
            <a:pPr/>
            <a:r>
              <a:t>GUARDARE LA REALTÀ</a:t>
            </a:r>
          </a:p>
        </p:txBody>
      </p:sp>
      <p:sp>
        <p:nvSpPr>
          <p:cNvPr id="131" name="TextBox 2"/>
          <p:cNvSpPr txBox="1"/>
          <p:nvPr/>
        </p:nvSpPr>
        <p:spPr>
          <a:xfrm>
            <a:off x="11346667" y="274320"/>
            <a:ext cx="174768" cy="24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r">
              <a:defRPr sz="1000">
                <a:solidFill>
                  <a:srgbClr val="5C6168"/>
                </a:solidFill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32" name="TextBox 3"/>
          <p:cNvSpPr txBox="1"/>
          <p:nvPr/>
        </p:nvSpPr>
        <p:spPr>
          <a:xfrm>
            <a:off x="685798" y="6473952"/>
            <a:ext cx="2520412" cy="21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800">
                <a:solidFill>
                  <a:srgbClr val="919191"/>
                </a:solidFill>
              </a:defRPr>
            </a:lvl1pPr>
          </a:lstStyle>
          <a:p>
            <a:pPr/>
            <a:r>
              <a:t>MASCI Lazio · Incontro regionale · 18 ottobre 2026</a:t>
            </a:r>
          </a:p>
        </p:txBody>
      </p:sp>
      <p:sp>
        <p:nvSpPr>
          <p:cNvPr id="133" name="TextBox 4"/>
          <p:cNvSpPr txBox="1"/>
          <p:nvPr/>
        </p:nvSpPr>
        <p:spPr>
          <a:xfrm>
            <a:off x="667511" y="713230"/>
            <a:ext cx="6023165" cy="497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25272B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Le grandi sfide non sono separate</a:t>
            </a:r>
          </a:p>
        </p:txBody>
      </p:sp>
      <p:sp>
        <p:nvSpPr>
          <p:cNvPr id="134" name="TextBox 5"/>
          <p:cNvSpPr txBox="1"/>
          <p:nvPr/>
        </p:nvSpPr>
        <p:spPr>
          <a:xfrm>
            <a:off x="861329" y="2307588"/>
            <a:ext cx="4663446" cy="1968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1000"/>
              </a:spcBef>
              <a:defRPr sz="1900">
                <a:solidFill>
                  <a:srgbClr val="25272B"/>
                </a:solidFill>
              </a:defRPr>
            </a:pPr>
            <a:r>
              <a:t>•  crisi ambientale e guerre</a:t>
            </a:r>
          </a:p>
          <a:p>
            <a:pPr>
              <a:spcBef>
                <a:spcPts val="1000"/>
              </a:spcBef>
              <a:defRPr sz="1900">
                <a:solidFill>
                  <a:srgbClr val="25272B"/>
                </a:solidFill>
              </a:defRPr>
            </a:pPr>
            <a:r>
              <a:t>•  povertà e disuguaglianze</a:t>
            </a:r>
          </a:p>
          <a:p>
            <a:pPr>
              <a:spcBef>
                <a:spcPts val="1000"/>
              </a:spcBef>
              <a:defRPr sz="1900">
                <a:solidFill>
                  <a:srgbClr val="25272B"/>
                </a:solidFill>
              </a:defRPr>
            </a:pPr>
            <a:r>
              <a:t>•  tecnologia e potere</a:t>
            </a:r>
          </a:p>
          <a:p>
            <a:pPr>
              <a:spcBef>
                <a:spcPts val="1000"/>
              </a:spcBef>
              <a:defRPr sz="1900">
                <a:solidFill>
                  <a:srgbClr val="25272B"/>
                </a:solidFill>
              </a:defRPr>
            </a:pPr>
            <a:r>
              <a:t>•  fragilità democratica</a:t>
            </a:r>
          </a:p>
          <a:p>
            <a:pPr>
              <a:spcBef>
                <a:spcPts val="1000"/>
              </a:spcBef>
              <a:defRPr sz="1900">
                <a:solidFill>
                  <a:srgbClr val="25272B"/>
                </a:solidFill>
              </a:defRPr>
            </a:pPr>
            <a:r>
              <a:t>•  solitudine e perdita delle relazioni</a:t>
            </a:r>
          </a:p>
        </p:txBody>
      </p:sp>
      <p:sp>
        <p:nvSpPr>
          <p:cNvPr id="135" name="Rectangle 6"/>
          <p:cNvSpPr/>
          <p:nvPr/>
        </p:nvSpPr>
        <p:spPr>
          <a:xfrm>
            <a:off x="658368" y="2148838"/>
            <a:ext cx="79015" cy="2286001"/>
          </a:xfrm>
          <a:prstGeom prst="rect">
            <a:avLst/>
          </a:prstGeom>
          <a:solidFill>
            <a:srgbClr val="B4222D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b="0" sz="18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36" name="TextBox 7"/>
          <p:cNvSpPr txBox="1"/>
          <p:nvPr/>
        </p:nvSpPr>
        <p:spPr>
          <a:xfrm>
            <a:off x="6752464" y="2239744"/>
            <a:ext cx="4780563" cy="904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700">
                <a:latin typeface="Aptos Display"/>
                <a:ea typeface="Aptos Display"/>
                <a:cs typeface="Aptos Display"/>
                <a:sym typeface="Aptos Display"/>
              </a:defRPr>
            </a:pPr>
            <a:r>
              <a:t>Tutto è connesso.</a:t>
            </a:r>
            <a:br/>
            <a:r>
              <a:t>Nessuno si salva da solo.</a:t>
            </a:r>
          </a:p>
        </p:txBody>
      </p:sp>
      <p:pic>
        <p:nvPicPr>
          <p:cNvPr id="137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067542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Picture 9" descr="Picture 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561318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9" name="Picture 10" descr="Picture 1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055094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sp>
        <p:nvSpPr>
          <p:cNvPr id="140" name="SLIDE 3"/>
          <p:cNvSpPr txBox="1"/>
          <p:nvPr/>
        </p:nvSpPr>
        <p:spPr>
          <a:xfrm>
            <a:off x="9222982" y="782906"/>
            <a:ext cx="2135150" cy="410773"/>
          </a:xfrm>
          <a:prstGeom prst="rect">
            <a:avLst/>
          </a:prstGeom>
          <a:solidFill>
            <a:schemeClr val="accent2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SLIDE 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Box 1"/>
          <p:cNvSpPr txBox="1"/>
          <p:nvPr/>
        </p:nvSpPr>
        <p:spPr>
          <a:xfrm>
            <a:off x="640078" y="292609"/>
            <a:ext cx="1397764" cy="24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000">
                <a:solidFill>
                  <a:srgbClr val="B4222D"/>
                </a:solidFill>
              </a:defRPr>
            </a:lvl1pPr>
          </a:lstStyle>
          <a:p>
            <a:pPr/>
            <a:r>
              <a:t>· GIUSTIZIA SOCIALE</a:t>
            </a:r>
          </a:p>
        </p:txBody>
      </p:sp>
      <p:sp>
        <p:nvSpPr>
          <p:cNvPr id="143" name="TextBox 2"/>
          <p:cNvSpPr txBox="1"/>
          <p:nvPr/>
        </p:nvSpPr>
        <p:spPr>
          <a:xfrm>
            <a:off x="11346667" y="274320"/>
            <a:ext cx="174768" cy="24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r">
              <a:defRPr sz="1000">
                <a:solidFill>
                  <a:srgbClr val="5C6168"/>
                </a:solidFill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44" name="TextBox 3"/>
          <p:cNvSpPr txBox="1"/>
          <p:nvPr/>
        </p:nvSpPr>
        <p:spPr>
          <a:xfrm>
            <a:off x="685798" y="6473952"/>
            <a:ext cx="2520412" cy="21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800">
                <a:solidFill>
                  <a:srgbClr val="919191"/>
                </a:solidFill>
              </a:defRPr>
            </a:lvl1pPr>
          </a:lstStyle>
          <a:p>
            <a:pPr/>
            <a:r>
              <a:t>MASCI Lazio · Incontro regionale · 18 ottobre 2026</a:t>
            </a:r>
          </a:p>
        </p:txBody>
      </p:sp>
      <p:sp>
        <p:nvSpPr>
          <p:cNvPr id="145" name="TextBox 4"/>
          <p:cNvSpPr txBox="1"/>
          <p:nvPr/>
        </p:nvSpPr>
        <p:spPr>
          <a:xfrm>
            <a:off x="667511" y="713230"/>
            <a:ext cx="5800929" cy="497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25272B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Una nuova questione sociale</a:t>
            </a:r>
          </a:p>
        </p:txBody>
      </p:sp>
      <p:sp>
        <p:nvSpPr>
          <p:cNvPr id="146" name="Rounded Rectangle 5"/>
          <p:cNvSpPr/>
          <p:nvPr/>
        </p:nvSpPr>
        <p:spPr>
          <a:xfrm>
            <a:off x="640080" y="2057400"/>
            <a:ext cx="3246124" cy="2423162"/>
          </a:xfrm>
          <a:prstGeom prst="roundRect">
            <a:avLst>
              <a:gd name="adj" fmla="val 16667"/>
            </a:avLst>
          </a:prstGeom>
          <a:solidFill>
            <a:srgbClr val="F1F3F6"/>
          </a:solidFill>
          <a:ln>
            <a:solidFill>
              <a:srgbClr val="E1E4E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b="0" sz="18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47" name="TextBox 6"/>
          <p:cNvSpPr txBox="1"/>
          <p:nvPr/>
        </p:nvSpPr>
        <p:spPr>
          <a:xfrm>
            <a:off x="914400" y="2286000"/>
            <a:ext cx="1665840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CHI LAVORA</a:t>
            </a:r>
          </a:p>
        </p:txBody>
      </p:sp>
      <p:sp>
        <p:nvSpPr>
          <p:cNvPr id="148" name="TextBox 7"/>
          <p:cNvSpPr txBox="1"/>
          <p:nvPr/>
        </p:nvSpPr>
        <p:spPr>
          <a:xfrm>
            <a:off x="914400" y="2898649"/>
            <a:ext cx="2697484" cy="548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500">
                <a:solidFill>
                  <a:srgbClr val="25272B"/>
                </a:solidFill>
              </a:defRPr>
            </a:lvl1pPr>
          </a:lstStyle>
          <a:p>
            <a:pPr/>
            <a:r>
              <a:t>e non riesce a vivere dignitosamente</a:t>
            </a:r>
          </a:p>
        </p:txBody>
      </p:sp>
      <p:sp>
        <p:nvSpPr>
          <p:cNvPr id="149" name="Rounded Rectangle 8"/>
          <p:cNvSpPr/>
          <p:nvPr/>
        </p:nvSpPr>
        <p:spPr>
          <a:xfrm>
            <a:off x="4160520" y="2057400"/>
            <a:ext cx="3246124" cy="2423162"/>
          </a:xfrm>
          <a:prstGeom prst="roundRect">
            <a:avLst>
              <a:gd name="adj" fmla="val 16667"/>
            </a:avLst>
          </a:prstGeom>
          <a:solidFill>
            <a:srgbClr val="F1F3F6"/>
          </a:solidFill>
          <a:ln>
            <a:solidFill>
              <a:srgbClr val="E1E4E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b="0" sz="18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50" name="TextBox 9"/>
          <p:cNvSpPr txBox="1"/>
          <p:nvPr/>
        </p:nvSpPr>
        <p:spPr>
          <a:xfrm>
            <a:off x="4434840" y="2286000"/>
            <a:ext cx="1966845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CHI È FRAGILE</a:t>
            </a:r>
          </a:p>
        </p:txBody>
      </p:sp>
      <p:sp>
        <p:nvSpPr>
          <p:cNvPr id="151" name="TextBox 10"/>
          <p:cNvSpPr txBox="1"/>
          <p:nvPr/>
        </p:nvSpPr>
        <p:spPr>
          <a:xfrm>
            <a:off x="4434840" y="2898649"/>
            <a:ext cx="2697484" cy="548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500">
                <a:solidFill>
                  <a:srgbClr val="25272B"/>
                </a:solidFill>
              </a:defRPr>
            </a:lvl1pPr>
          </a:lstStyle>
          <a:p>
            <a:pPr/>
            <a:r>
              <a:t>anziani soli, famiglie impoverite, migranti, esclusi</a:t>
            </a:r>
          </a:p>
        </p:txBody>
      </p:sp>
      <p:sp>
        <p:nvSpPr>
          <p:cNvPr id="152" name="Rounded Rectangle 11"/>
          <p:cNvSpPr/>
          <p:nvPr/>
        </p:nvSpPr>
        <p:spPr>
          <a:xfrm>
            <a:off x="7680959" y="2057400"/>
            <a:ext cx="3246124" cy="2423162"/>
          </a:xfrm>
          <a:prstGeom prst="roundRect">
            <a:avLst>
              <a:gd name="adj" fmla="val 16667"/>
            </a:avLst>
          </a:prstGeom>
          <a:solidFill>
            <a:srgbClr val="F1F3F6"/>
          </a:solidFill>
          <a:ln>
            <a:solidFill>
              <a:srgbClr val="E1E4E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b="0" sz="18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53" name="TextBox 12"/>
          <p:cNvSpPr txBox="1"/>
          <p:nvPr/>
        </p:nvSpPr>
        <p:spPr>
          <a:xfrm>
            <a:off x="7955277" y="2286000"/>
            <a:ext cx="3067553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CHI NON VEDE FUTURO</a:t>
            </a:r>
          </a:p>
        </p:txBody>
      </p:sp>
      <p:sp>
        <p:nvSpPr>
          <p:cNvPr id="154" name="TextBox 13"/>
          <p:cNvSpPr txBox="1"/>
          <p:nvPr/>
        </p:nvSpPr>
        <p:spPr>
          <a:xfrm>
            <a:off x="7955277" y="2898649"/>
            <a:ext cx="2697485" cy="777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500">
                <a:solidFill>
                  <a:srgbClr val="25272B"/>
                </a:solidFill>
              </a:defRPr>
            </a:lvl1pPr>
          </a:lstStyle>
          <a:p>
            <a:pPr/>
            <a:r>
              <a:t>giovani senza prospettive, persone escluse da cure e conoscenza</a:t>
            </a:r>
          </a:p>
        </p:txBody>
      </p:sp>
      <p:sp>
        <p:nvSpPr>
          <p:cNvPr id="155" name="TextBox 14"/>
          <p:cNvSpPr txBox="1"/>
          <p:nvPr/>
        </p:nvSpPr>
        <p:spPr>
          <a:xfrm>
            <a:off x="685799" y="5074920"/>
            <a:ext cx="10515601" cy="726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100">
                <a:solidFill>
                  <a:srgbClr val="25272B"/>
                </a:solidFill>
              </a:defRPr>
            </a:lvl1pPr>
          </a:lstStyle>
          <a:p>
            <a:pPr/>
            <a:r>
              <a:t>Ridurre le disuguaglianze significa restituire possibilità, dignità e partecipazione.</a:t>
            </a:r>
          </a:p>
        </p:txBody>
      </p:sp>
      <p:pic>
        <p:nvPicPr>
          <p:cNvPr id="156" name="Picture 15" descr="Picture 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561318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Picture 16" descr="Picture 1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055094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SLIDE 4"/>
          <p:cNvSpPr txBox="1"/>
          <p:nvPr/>
        </p:nvSpPr>
        <p:spPr>
          <a:xfrm>
            <a:off x="9222982" y="782906"/>
            <a:ext cx="2135150" cy="410773"/>
          </a:xfrm>
          <a:prstGeom prst="rect">
            <a:avLst/>
          </a:prstGeom>
          <a:solidFill>
            <a:schemeClr val="accent2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SLIDE 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extBox 1"/>
          <p:cNvSpPr txBox="1"/>
          <p:nvPr/>
        </p:nvSpPr>
        <p:spPr>
          <a:xfrm>
            <a:off x="640078" y="292609"/>
            <a:ext cx="1835133" cy="24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000">
                <a:solidFill>
                  <a:srgbClr val="B4222D"/>
                </a:solidFill>
              </a:defRPr>
            </a:lvl1pPr>
          </a:lstStyle>
          <a:p>
            <a:pPr/>
            <a:r>
              <a:t> DEMOCRAZIA E RELAZIONI</a:t>
            </a:r>
          </a:p>
        </p:txBody>
      </p:sp>
      <p:sp>
        <p:nvSpPr>
          <p:cNvPr id="161" name="TextBox 2"/>
          <p:cNvSpPr txBox="1"/>
          <p:nvPr/>
        </p:nvSpPr>
        <p:spPr>
          <a:xfrm>
            <a:off x="11346667" y="274320"/>
            <a:ext cx="174768" cy="24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r">
              <a:defRPr sz="1000">
                <a:solidFill>
                  <a:srgbClr val="5C6168"/>
                </a:solidFill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62" name="TextBox 3"/>
          <p:cNvSpPr txBox="1"/>
          <p:nvPr/>
        </p:nvSpPr>
        <p:spPr>
          <a:xfrm>
            <a:off x="685798" y="6473952"/>
            <a:ext cx="2520412" cy="21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800">
                <a:solidFill>
                  <a:srgbClr val="919191"/>
                </a:solidFill>
              </a:defRPr>
            </a:lvl1pPr>
          </a:lstStyle>
          <a:p>
            <a:pPr/>
            <a:r>
              <a:t>MASCI Lazio · Incontro regionale · 18 ottobre 2026</a:t>
            </a:r>
          </a:p>
        </p:txBody>
      </p:sp>
      <p:sp>
        <p:nvSpPr>
          <p:cNvPr id="163" name="TextBox 4"/>
          <p:cNvSpPr txBox="1"/>
          <p:nvPr/>
        </p:nvSpPr>
        <p:spPr>
          <a:xfrm>
            <a:off x="740409" y="751853"/>
            <a:ext cx="9153442" cy="497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25272B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La democrazia ha bisogno di persone che si ascoltano</a:t>
            </a:r>
          </a:p>
        </p:txBody>
      </p:sp>
      <p:sp>
        <p:nvSpPr>
          <p:cNvPr id="164" name="Rectangle 5"/>
          <p:cNvSpPr/>
          <p:nvPr/>
        </p:nvSpPr>
        <p:spPr>
          <a:xfrm>
            <a:off x="671242" y="2294982"/>
            <a:ext cx="76148" cy="1699071"/>
          </a:xfrm>
          <a:prstGeom prst="rect">
            <a:avLst/>
          </a:prstGeom>
          <a:solidFill>
            <a:srgbClr val="B4222D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b="0" sz="18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65" name="TextBox 6"/>
          <p:cNvSpPr txBox="1"/>
          <p:nvPr/>
        </p:nvSpPr>
        <p:spPr>
          <a:xfrm>
            <a:off x="6816431" y="2400299"/>
            <a:ext cx="4466676" cy="1234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500">
                <a:solidFill>
                  <a:srgbClr val="25272B"/>
                </a:solidFill>
                <a:latin typeface="Aptos Display"/>
                <a:ea typeface="Aptos Display"/>
                <a:cs typeface="Aptos Display"/>
                <a:sym typeface="Aptos Display"/>
              </a:defRPr>
            </a:pPr>
            <a:r>
              <a:t>Abbiamo trasformato l’avversario in un nemico.</a:t>
            </a:r>
            <a:br/>
            <a:r>
              <a:t>Non ci ascoltiamo più.</a:t>
            </a:r>
          </a:p>
        </p:txBody>
      </p:sp>
      <p:sp>
        <p:nvSpPr>
          <p:cNvPr id="166" name="TextBox 7"/>
          <p:cNvSpPr txBox="1"/>
          <p:nvPr/>
        </p:nvSpPr>
        <p:spPr>
          <a:xfrm>
            <a:off x="961436" y="2414267"/>
            <a:ext cx="4780887" cy="1460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170447" indent="-170447">
              <a:spcBef>
                <a:spcPts val="500"/>
              </a:spcBef>
              <a:buSzPct val="100000"/>
              <a:buChar char="•"/>
              <a:defRPr sz="1700"/>
            </a:pPr>
            <a:r>
              <a:t>discutere senza insultare</a:t>
            </a:r>
          </a:p>
          <a:p>
            <a:pPr marL="170447" indent="-170447">
              <a:spcBef>
                <a:spcPts val="500"/>
              </a:spcBef>
              <a:buSzPct val="100000"/>
              <a:buChar char="•"/>
              <a:defRPr sz="1700"/>
            </a:pPr>
            <a:r>
              <a:t>dissentire senza delegittimare</a:t>
            </a:r>
          </a:p>
          <a:p>
            <a:pPr marL="170447" indent="-170447">
              <a:spcBef>
                <a:spcPts val="500"/>
              </a:spcBef>
              <a:buSzPct val="100000"/>
              <a:buChar char="•"/>
              <a:defRPr sz="1700"/>
            </a:pPr>
            <a:r>
              <a:t>partecipare senza rinunciare alla complessità</a:t>
            </a:r>
          </a:p>
          <a:p>
            <a:pPr marL="170447" indent="-170447">
              <a:spcBef>
                <a:spcPts val="500"/>
              </a:spcBef>
              <a:buSzPct val="100000"/>
              <a:buChar char="•"/>
              <a:defRPr sz="1700"/>
            </a:pPr>
            <a:r>
              <a:t>ricostruire fiducia e comunità</a:t>
            </a:r>
          </a:p>
        </p:txBody>
      </p:sp>
      <p:pic>
        <p:nvPicPr>
          <p:cNvPr id="167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561318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Picture 9" descr="Picture 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055094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SLIDE 5"/>
          <p:cNvSpPr txBox="1"/>
          <p:nvPr/>
        </p:nvSpPr>
        <p:spPr>
          <a:xfrm>
            <a:off x="10142721" y="795385"/>
            <a:ext cx="1498651" cy="410773"/>
          </a:xfrm>
          <a:prstGeom prst="rect">
            <a:avLst/>
          </a:prstGeom>
          <a:solidFill>
            <a:schemeClr val="accent2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SLIDE 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extBox 1"/>
          <p:cNvSpPr txBox="1"/>
          <p:nvPr/>
        </p:nvSpPr>
        <p:spPr>
          <a:xfrm>
            <a:off x="640079" y="292609"/>
            <a:ext cx="967402" cy="24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000">
                <a:solidFill>
                  <a:srgbClr val="B4222D"/>
                </a:solidFill>
              </a:defRPr>
            </a:lvl1pPr>
          </a:lstStyle>
          <a:p>
            <a:pPr/>
            <a:r>
              <a:t> LA PERSONA</a:t>
            </a:r>
          </a:p>
        </p:txBody>
      </p:sp>
      <p:sp>
        <p:nvSpPr>
          <p:cNvPr id="172" name="TextBox 2"/>
          <p:cNvSpPr txBox="1"/>
          <p:nvPr/>
        </p:nvSpPr>
        <p:spPr>
          <a:xfrm>
            <a:off x="11346667" y="274320"/>
            <a:ext cx="174768" cy="24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r">
              <a:defRPr sz="1000">
                <a:solidFill>
                  <a:srgbClr val="5C6168"/>
                </a:solidFill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73" name="TextBox 3"/>
          <p:cNvSpPr txBox="1"/>
          <p:nvPr/>
        </p:nvSpPr>
        <p:spPr>
          <a:xfrm>
            <a:off x="685798" y="6473952"/>
            <a:ext cx="2520412" cy="21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800">
                <a:solidFill>
                  <a:srgbClr val="919191"/>
                </a:solidFill>
              </a:defRPr>
            </a:lvl1pPr>
          </a:lstStyle>
          <a:p>
            <a:pPr/>
            <a:r>
              <a:t>MASCI Lazio · Incontro regionale · 18 ottobre 2026</a:t>
            </a:r>
          </a:p>
        </p:txBody>
      </p:sp>
      <p:sp>
        <p:nvSpPr>
          <p:cNvPr id="174" name="TextBox 4"/>
          <p:cNvSpPr txBox="1"/>
          <p:nvPr/>
        </p:nvSpPr>
        <p:spPr>
          <a:xfrm>
            <a:off x="667511" y="713230"/>
            <a:ext cx="8286841" cy="497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25272B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Più connessi. Ma non necessariamente più vicini</a:t>
            </a:r>
          </a:p>
        </p:txBody>
      </p:sp>
      <p:sp>
        <p:nvSpPr>
          <p:cNvPr id="175" name="Rounded Rectangle 5"/>
          <p:cNvSpPr/>
          <p:nvPr/>
        </p:nvSpPr>
        <p:spPr>
          <a:xfrm>
            <a:off x="640080" y="2103120"/>
            <a:ext cx="3246124" cy="2423164"/>
          </a:xfrm>
          <a:prstGeom prst="roundRect">
            <a:avLst>
              <a:gd name="adj" fmla="val 16667"/>
            </a:avLst>
          </a:prstGeom>
          <a:solidFill>
            <a:srgbClr val="F1F3F6"/>
          </a:solidFill>
          <a:ln>
            <a:solidFill>
              <a:srgbClr val="E1E4E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b="0" sz="18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76" name="TextBox 6"/>
          <p:cNvSpPr txBox="1"/>
          <p:nvPr/>
        </p:nvSpPr>
        <p:spPr>
          <a:xfrm>
            <a:off x="914400" y="2331721"/>
            <a:ext cx="1472859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RELAZIONI</a:t>
            </a:r>
          </a:p>
        </p:txBody>
      </p:sp>
      <p:sp>
        <p:nvSpPr>
          <p:cNvPr id="177" name="TextBox 7"/>
          <p:cNvSpPr txBox="1"/>
          <p:nvPr/>
        </p:nvSpPr>
        <p:spPr>
          <a:xfrm>
            <a:off x="914400" y="2944366"/>
            <a:ext cx="2697484" cy="777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500">
                <a:solidFill>
                  <a:srgbClr val="25272B"/>
                </a:solidFill>
              </a:defRPr>
            </a:lvl1pPr>
          </a:lstStyle>
          <a:p>
            <a:pPr/>
            <a:r>
              <a:t>Rimettere al centro tempo, ascolto, incontro e comunità.</a:t>
            </a:r>
          </a:p>
        </p:txBody>
      </p:sp>
      <p:sp>
        <p:nvSpPr>
          <p:cNvPr id="178" name="Rounded Rectangle 8"/>
          <p:cNvSpPr/>
          <p:nvPr/>
        </p:nvSpPr>
        <p:spPr>
          <a:xfrm>
            <a:off x="4160520" y="2103120"/>
            <a:ext cx="3246124" cy="2423164"/>
          </a:xfrm>
          <a:prstGeom prst="roundRect">
            <a:avLst>
              <a:gd name="adj" fmla="val 16667"/>
            </a:avLst>
          </a:prstGeom>
          <a:solidFill>
            <a:srgbClr val="F1F3F6"/>
          </a:solidFill>
          <a:ln>
            <a:solidFill>
              <a:srgbClr val="E1E4E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b="0" sz="18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79" name="TextBox 9"/>
          <p:cNvSpPr txBox="1"/>
          <p:nvPr/>
        </p:nvSpPr>
        <p:spPr>
          <a:xfrm>
            <a:off x="4434840" y="2331721"/>
            <a:ext cx="1783414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EDUCAZIONE</a:t>
            </a:r>
          </a:p>
        </p:txBody>
      </p:sp>
      <p:sp>
        <p:nvSpPr>
          <p:cNvPr id="180" name="TextBox 10"/>
          <p:cNvSpPr txBox="1"/>
          <p:nvPr/>
        </p:nvSpPr>
        <p:spPr>
          <a:xfrm>
            <a:off x="4434840" y="2944366"/>
            <a:ext cx="2697484" cy="777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500">
                <a:solidFill>
                  <a:srgbClr val="25272B"/>
                </a:solidFill>
              </a:defRPr>
            </a:lvl1pPr>
          </a:lstStyle>
          <a:p>
            <a:pPr/>
            <a:r>
              <a:t>Non solo conoscenze: capacità di scegliere e assumersi responsabilità.</a:t>
            </a:r>
          </a:p>
        </p:txBody>
      </p:sp>
      <p:sp>
        <p:nvSpPr>
          <p:cNvPr id="181" name="Rounded Rectangle 11"/>
          <p:cNvSpPr/>
          <p:nvPr/>
        </p:nvSpPr>
        <p:spPr>
          <a:xfrm>
            <a:off x="7680959" y="2103120"/>
            <a:ext cx="3246124" cy="2423164"/>
          </a:xfrm>
          <a:prstGeom prst="roundRect">
            <a:avLst>
              <a:gd name="adj" fmla="val 16667"/>
            </a:avLst>
          </a:prstGeom>
          <a:solidFill>
            <a:srgbClr val="F1F3F6"/>
          </a:solidFill>
          <a:ln>
            <a:solidFill>
              <a:srgbClr val="E1E4E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b="0" sz="18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82" name="TextBox 12"/>
          <p:cNvSpPr txBox="1"/>
          <p:nvPr/>
        </p:nvSpPr>
        <p:spPr>
          <a:xfrm>
            <a:off x="7955277" y="2331721"/>
            <a:ext cx="2361735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COMUNITÀ MASCI</a:t>
            </a:r>
          </a:p>
        </p:txBody>
      </p:sp>
      <p:sp>
        <p:nvSpPr>
          <p:cNvPr id="183" name="TextBox 13"/>
          <p:cNvSpPr txBox="1"/>
          <p:nvPr/>
        </p:nvSpPr>
        <p:spPr>
          <a:xfrm>
            <a:off x="7955277" y="2944366"/>
            <a:ext cx="2697485" cy="777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500">
                <a:solidFill>
                  <a:srgbClr val="25272B"/>
                </a:solidFill>
              </a:defRPr>
            </a:lvl1pPr>
          </a:lstStyle>
          <a:p>
            <a:pPr/>
            <a:r>
              <a:t>Un luogo concreto in cui continuare a crescere, verificarsi e servire.</a:t>
            </a:r>
          </a:p>
        </p:txBody>
      </p:sp>
      <p:sp>
        <p:nvSpPr>
          <p:cNvPr id="184" name="TextBox 14"/>
          <p:cNvSpPr txBox="1"/>
          <p:nvPr/>
        </p:nvSpPr>
        <p:spPr>
          <a:xfrm>
            <a:off x="685799" y="5212079"/>
            <a:ext cx="10515601" cy="751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200"/>
            </a:lvl1pPr>
          </a:lstStyle>
          <a:p>
            <a:pPr/>
            <a:r>
              <a:t>Vogliamo andare avanti senza perdere ciò che ci rende umani.</a:t>
            </a:r>
          </a:p>
        </p:txBody>
      </p:sp>
      <p:pic>
        <p:nvPicPr>
          <p:cNvPr id="185" name="Picture 15" descr="Picture 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561318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Picture 16" descr="Picture 1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055094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SLIDE 6"/>
          <p:cNvSpPr txBox="1"/>
          <p:nvPr/>
        </p:nvSpPr>
        <p:spPr>
          <a:xfrm>
            <a:off x="9222982" y="782906"/>
            <a:ext cx="2135150" cy="410773"/>
          </a:xfrm>
          <a:prstGeom prst="rect">
            <a:avLst/>
          </a:prstGeom>
          <a:solidFill>
            <a:schemeClr val="accent2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SLIDE 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TextBox 1"/>
          <p:cNvSpPr txBox="1"/>
          <p:nvPr/>
        </p:nvSpPr>
        <p:spPr>
          <a:xfrm>
            <a:off x="640079" y="292609"/>
            <a:ext cx="1473045" cy="24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000">
                <a:solidFill>
                  <a:srgbClr val="B4222D"/>
                </a:solidFill>
              </a:defRPr>
            </a:lvl1pPr>
          </a:lstStyle>
          <a:p>
            <a:pPr/>
            <a:r>
              <a:t> PROGRESSO UMANO</a:t>
            </a:r>
          </a:p>
        </p:txBody>
      </p:sp>
      <p:sp>
        <p:nvSpPr>
          <p:cNvPr id="190" name="TextBox 2"/>
          <p:cNvSpPr txBox="1"/>
          <p:nvPr/>
        </p:nvSpPr>
        <p:spPr>
          <a:xfrm>
            <a:off x="11346667" y="274320"/>
            <a:ext cx="174768" cy="24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r">
              <a:defRPr sz="1000">
                <a:solidFill>
                  <a:srgbClr val="5C6168"/>
                </a:solidFill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91" name="TextBox 3"/>
          <p:cNvSpPr txBox="1"/>
          <p:nvPr/>
        </p:nvSpPr>
        <p:spPr>
          <a:xfrm>
            <a:off x="685798" y="6473952"/>
            <a:ext cx="2520412" cy="21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800">
                <a:solidFill>
                  <a:srgbClr val="919191"/>
                </a:solidFill>
              </a:defRPr>
            </a:lvl1pPr>
          </a:lstStyle>
          <a:p>
            <a:pPr/>
            <a:r>
              <a:t>MASCI Lazio · Incontro regionale · 18 ottobre 2026</a:t>
            </a:r>
          </a:p>
        </p:txBody>
      </p:sp>
      <p:sp>
        <p:nvSpPr>
          <p:cNvPr id="192" name="TextBox 4"/>
          <p:cNvSpPr txBox="1"/>
          <p:nvPr/>
        </p:nvSpPr>
        <p:spPr>
          <a:xfrm>
            <a:off x="667511" y="713230"/>
            <a:ext cx="5434032" cy="904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700">
                <a:solidFill>
                  <a:srgbClr val="25272B"/>
                </a:solidFill>
                <a:latin typeface="Aptos Display"/>
                <a:ea typeface="Aptos Display"/>
                <a:cs typeface="Aptos Display"/>
                <a:sym typeface="Aptos Display"/>
              </a:defRPr>
            </a:pPr>
            <a:r>
              <a:t>Il progresso ha senso se resta </a:t>
            </a:r>
          </a:p>
          <a:p>
            <a:pPr>
              <a:defRPr sz="2700">
                <a:solidFill>
                  <a:srgbClr val="25272B"/>
                </a:solidFill>
                <a:latin typeface="Aptos Display"/>
                <a:ea typeface="Aptos Display"/>
                <a:cs typeface="Aptos Display"/>
                <a:sym typeface="Aptos Display"/>
              </a:defRPr>
            </a:pPr>
            <a:r>
              <a:t>al servizio della persona</a:t>
            </a:r>
          </a:p>
        </p:txBody>
      </p:sp>
      <p:sp>
        <p:nvSpPr>
          <p:cNvPr id="193" name="Rounded Rectangle 5"/>
          <p:cNvSpPr/>
          <p:nvPr/>
        </p:nvSpPr>
        <p:spPr>
          <a:xfrm>
            <a:off x="640080" y="2057400"/>
            <a:ext cx="3246124" cy="2423162"/>
          </a:xfrm>
          <a:prstGeom prst="roundRect">
            <a:avLst>
              <a:gd name="adj" fmla="val 16667"/>
            </a:avLst>
          </a:prstGeom>
          <a:solidFill>
            <a:srgbClr val="F1F3F6"/>
          </a:solidFill>
          <a:ln>
            <a:solidFill>
              <a:srgbClr val="E1E4E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b="0" sz="18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94" name="TextBox 6"/>
          <p:cNvSpPr txBox="1"/>
          <p:nvPr/>
        </p:nvSpPr>
        <p:spPr>
          <a:xfrm>
            <a:off x="914400" y="2286000"/>
            <a:ext cx="1797429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TECNOLOGIA</a:t>
            </a:r>
          </a:p>
        </p:txBody>
      </p:sp>
      <p:sp>
        <p:nvSpPr>
          <p:cNvPr id="195" name="TextBox 7"/>
          <p:cNvSpPr txBox="1"/>
          <p:nvPr/>
        </p:nvSpPr>
        <p:spPr>
          <a:xfrm>
            <a:off x="914400" y="2898649"/>
            <a:ext cx="2697484" cy="1005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500">
                <a:solidFill>
                  <a:srgbClr val="25272B"/>
                </a:solidFill>
              </a:defRPr>
            </a:lvl1pPr>
          </a:lstStyle>
          <a:p>
            <a:pPr/>
            <a:r>
              <a:t>Governarla, perché innovazione e IA non diventino nuovo potere senza responsabilità.</a:t>
            </a:r>
          </a:p>
        </p:txBody>
      </p:sp>
      <p:sp>
        <p:nvSpPr>
          <p:cNvPr id="196" name="Rounded Rectangle 8"/>
          <p:cNvSpPr/>
          <p:nvPr/>
        </p:nvSpPr>
        <p:spPr>
          <a:xfrm>
            <a:off x="4160520" y="2057400"/>
            <a:ext cx="3246124" cy="2423162"/>
          </a:xfrm>
          <a:prstGeom prst="roundRect">
            <a:avLst>
              <a:gd name="adj" fmla="val 16667"/>
            </a:avLst>
          </a:prstGeom>
          <a:solidFill>
            <a:srgbClr val="F1F3F6"/>
          </a:solidFill>
          <a:ln>
            <a:solidFill>
              <a:srgbClr val="E1E4E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b="0" sz="18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197" name="TextBox 9"/>
          <p:cNvSpPr txBox="1"/>
          <p:nvPr/>
        </p:nvSpPr>
        <p:spPr>
          <a:xfrm>
            <a:off x="4434840" y="2286000"/>
            <a:ext cx="1120137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SALUTE</a:t>
            </a:r>
          </a:p>
        </p:txBody>
      </p:sp>
      <p:sp>
        <p:nvSpPr>
          <p:cNvPr id="198" name="TextBox 10"/>
          <p:cNvSpPr txBox="1"/>
          <p:nvPr/>
        </p:nvSpPr>
        <p:spPr>
          <a:xfrm>
            <a:off x="4434840" y="2898649"/>
            <a:ext cx="2697484" cy="777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500">
                <a:solidFill>
                  <a:srgbClr val="25272B"/>
                </a:solidFill>
              </a:defRPr>
            </a:lvl1pPr>
          </a:lstStyle>
          <a:p>
            <a:pPr/>
            <a:r>
              <a:t>La possibilità di curarsi non può dipendere dal reddito o dal luogo in cui si vive.</a:t>
            </a:r>
          </a:p>
        </p:txBody>
      </p:sp>
      <p:sp>
        <p:nvSpPr>
          <p:cNvPr id="199" name="Rounded Rectangle 11"/>
          <p:cNvSpPr/>
          <p:nvPr/>
        </p:nvSpPr>
        <p:spPr>
          <a:xfrm>
            <a:off x="7680959" y="2057400"/>
            <a:ext cx="3246124" cy="2423162"/>
          </a:xfrm>
          <a:prstGeom prst="roundRect">
            <a:avLst>
              <a:gd name="adj" fmla="val 16667"/>
            </a:avLst>
          </a:prstGeom>
          <a:solidFill>
            <a:srgbClr val="F1F3F6"/>
          </a:solidFill>
          <a:ln>
            <a:solidFill>
              <a:srgbClr val="E1E4E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b="0" sz="18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200" name="TextBox 12"/>
          <p:cNvSpPr txBox="1"/>
          <p:nvPr/>
        </p:nvSpPr>
        <p:spPr>
          <a:xfrm>
            <a:off x="7955277" y="2286000"/>
            <a:ext cx="1458969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DIVERSITÀ</a:t>
            </a:r>
          </a:p>
        </p:txBody>
      </p:sp>
      <p:sp>
        <p:nvSpPr>
          <p:cNvPr id="201" name="TextBox 13"/>
          <p:cNvSpPr txBox="1"/>
          <p:nvPr/>
        </p:nvSpPr>
        <p:spPr>
          <a:xfrm>
            <a:off x="7955277" y="2898649"/>
            <a:ext cx="2697485" cy="1005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500">
                <a:solidFill>
                  <a:srgbClr val="25272B"/>
                </a:solidFill>
              </a:defRPr>
            </a:lvl1pPr>
          </a:lstStyle>
          <a:p>
            <a:pPr/>
            <a:r>
              <a:t>Non una minaccia: differenze da accogliere dentro un terreno comune di diritti e responsabilità.</a:t>
            </a:r>
          </a:p>
        </p:txBody>
      </p:sp>
      <p:pic>
        <p:nvPicPr>
          <p:cNvPr id="202" name="Picture 14" descr="Picture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561318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Picture 15" descr="Picture 1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055094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sp>
        <p:nvSpPr>
          <p:cNvPr id="204" name="SLIDE 7"/>
          <p:cNvSpPr txBox="1"/>
          <p:nvPr/>
        </p:nvSpPr>
        <p:spPr>
          <a:xfrm>
            <a:off x="8587374" y="782906"/>
            <a:ext cx="2770759" cy="410773"/>
          </a:xfrm>
          <a:prstGeom prst="rect">
            <a:avLst/>
          </a:prstGeom>
          <a:solidFill>
            <a:schemeClr val="accent2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SLIDE 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TextBox 1"/>
          <p:cNvSpPr txBox="1"/>
          <p:nvPr/>
        </p:nvSpPr>
        <p:spPr>
          <a:xfrm>
            <a:off x="640077" y="292609"/>
            <a:ext cx="3016084" cy="24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000">
                <a:solidFill>
                  <a:srgbClr val="B4222D"/>
                </a:solidFill>
              </a:defRPr>
            </a:lvl1pPr>
          </a:lstStyle>
          <a:p>
            <a:pPr/>
            <a:r>
              <a:t>UN ALTRO MODO DI MISURARE IL BENESSERE</a:t>
            </a:r>
          </a:p>
        </p:txBody>
      </p:sp>
      <p:sp>
        <p:nvSpPr>
          <p:cNvPr id="207" name="TextBox 2"/>
          <p:cNvSpPr txBox="1"/>
          <p:nvPr/>
        </p:nvSpPr>
        <p:spPr>
          <a:xfrm>
            <a:off x="11346667" y="274320"/>
            <a:ext cx="174768" cy="24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r">
              <a:defRPr sz="1000">
                <a:solidFill>
                  <a:srgbClr val="5C6168"/>
                </a:solidFill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208" name="TextBox 3"/>
          <p:cNvSpPr txBox="1"/>
          <p:nvPr/>
        </p:nvSpPr>
        <p:spPr>
          <a:xfrm>
            <a:off x="685798" y="6473952"/>
            <a:ext cx="2520412" cy="21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800">
                <a:solidFill>
                  <a:srgbClr val="919191"/>
                </a:solidFill>
              </a:defRPr>
            </a:lvl1pPr>
          </a:lstStyle>
          <a:p>
            <a:pPr/>
            <a:r>
              <a:t>MASCI Lazio · Incontro regionale · 18 ottobre 2026</a:t>
            </a:r>
          </a:p>
        </p:txBody>
      </p:sp>
      <p:sp>
        <p:nvSpPr>
          <p:cNvPr id="209" name="TextBox 4"/>
          <p:cNvSpPr txBox="1"/>
          <p:nvPr/>
        </p:nvSpPr>
        <p:spPr>
          <a:xfrm>
            <a:off x="667511" y="713230"/>
            <a:ext cx="5903828" cy="904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700">
                <a:solidFill>
                  <a:srgbClr val="25272B"/>
                </a:solidFill>
                <a:latin typeface="Aptos Display"/>
                <a:ea typeface="Aptos Display"/>
                <a:cs typeface="Aptos Display"/>
                <a:sym typeface="Aptos Display"/>
              </a:defRPr>
            </a:pPr>
            <a:r>
              <a:t>Non tutto ciò che conta si misura </a:t>
            </a:r>
          </a:p>
          <a:p>
            <a:pPr>
              <a:defRPr sz="2700">
                <a:solidFill>
                  <a:srgbClr val="25272B"/>
                </a:solidFill>
                <a:latin typeface="Aptos Display"/>
                <a:ea typeface="Aptos Display"/>
                <a:cs typeface="Aptos Display"/>
                <a:sym typeface="Aptos Display"/>
              </a:defRPr>
            </a:pPr>
            <a:r>
              <a:t>con ciò che possediamo</a:t>
            </a:r>
          </a:p>
        </p:txBody>
      </p:sp>
      <p:sp>
        <p:nvSpPr>
          <p:cNvPr id="210" name="TextBox 5"/>
          <p:cNvSpPr txBox="1"/>
          <p:nvPr/>
        </p:nvSpPr>
        <p:spPr>
          <a:xfrm>
            <a:off x="940146" y="2412999"/>
            <a:ext cx="4846326" cy="203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1000"/>
              </a:spcBef>
              <a:defRPr>
                <a:solidFill>
                  <a:srgbClr val="25272B"/>
                </a:solidFill>
              </a:defRPr>
            </a:pPr>
            <a:r>
              <a:t>•  qualità delle relazioni</a:t>
            </a:r>
          </a:p>
          <a:p>
            <a:pPr>
              <a:spcBef>
                <a:spcPts val="1000"/>
              </a:spcBef>
              <a:defRPr>
                <a:solidFill>
                  <a:srgbClr val="25272B"/>
                </a:solidFill>
              </a:defRPr>
            </a:pPr>
            <a:r>
              <a:t>•  tempo e cura</a:t>
            </a:r>
          </a:p>
          <a:p>
            <a:pPr>
              <a:spcBef>
                <a:spcPts val="1000"/>
              </a:spcBef>
              <a:defRPr>
                <a:solidFill>
                  <a:srgbClr val="25272B"/>
                </a:solidFill>
              </a:defRPr>
            </a:pPr>
            <a:r>
              <a:t>•  educazione e salute</a:t>
            </a:r>
          </a:p>
          <a:p>
            <a:pPr>
              <a:spcBef>
                <a:spcPts val="1000"/>
              </a:spcBef>
              <a:defRPr>
                <a:solidFill>
                  <a:srgbClr val="25272B"/>
                </a:solidFill>
              </a:defRPr>
            </a:pPr>
            <a:r>
              <a:t>•  ambiente e casa comune</a:t>
            </a:r>
          </a:p>
          <a:p>
            <a:pPr>
              <a:spcBef>
                <a:spcPts val="1000"/>
              </a:spcBef>
              <a:defRPr>
                <a:solidFill>
                  <a:srgbClr val="25272B"/>
                </a:solidFill>
              </a:defRPr>
            </a:pPr>
            <a:r>
              <a:t>•  partecipazione e fiducia</a:t>
            </a:r>
          </a:p>
        </p:txBody>
      </p:sp>
      <p:sp>
        <p:nvSpPr>
          <p:cNvPr id="211" name="Rectangle 6"/>
          <p:cNvSpPr/>
          <p:nvPr/>
        </p:nvSpPr>
        <p:spPr>
          <a:xfrm>
            <a:off x="686856" y="2440571"/>
            <a:ext cx="83291" cy="2032002"/>
          </a:xfrm>
          <a:prstGeom prst="rect">
            <a:avLst/>
          </a:prstGeom>
          <a:solidFill>
            <a:srgbClr val="B4222D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b="0" sz="18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212" name="TextBox 7"/>
          <p:cNvSpPr txBox="1"/>
          <p:nvPr/>
        </p:nvSpPr>
        <p:spPr>
          <a:xfrm>
            <a:off x="5658444" y="3042554"/>
            <a:ext cx="6127729" cy="828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400">
                <a:latin typeface="Aptos Display"/>
                <a:ea typeface="Aptos Display"/>
                <a:cs typeface="Aptos Display"/>
                <a:sym typeface="Aptos Display"/>
              </a:defRPr>
            </a:pPr>
            <a:r>
              <a:t>La crescita economica è uno strumento.</a:t>
            </a:r>
            <a:br/>
            <a:r>
              <a:t>Non può essere il fine ultimo.</a:t>
            </a:r>
          </a:p>
        </p:txBody>
      </p:sp>
      <p:pic>
        <p:nvPicPr>
          <p:cNvPr id="213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067542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Picture 9" descr="Picture 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561318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Picture 10" descr="Picture 1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055094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sp>
        <p:nvSpPr>
          <p:cNvPr id="216" name="SLIDE 8"/>
          <p:cNvSpPr txBox="1"/>
          <p:nvPr/>
        </p:nvSpPr>
        <p:spPr>
          <a:xfrm>
            <a:off x="8591757" y="782906"/>
            <a:ext cx="2766375" cy="410773"/>
          </a:xfrm>
          <a:prstGeom prst="rect">
            <a:avLst/>
          </a:prstGeom>
          <a:solidFill>
            <a:schemeClr val="accent2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SLIDE 8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Box 1"/>
          <p:cNvSpPr txBox="1"/>
          <p:nvPr/>
        </p:nvSpPr>
        <p:spPr>
          <a:xfrm>
            <a:off x="640079" y="292609"/>
            <a:ext cx="447619" cy="24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000">
                <a:solidFill>
                  <a:srgbClr val="B4222D"/>
                </a:solidFill>
              </a:defRPr>
            </a:lvl1pPr>
          </a:lstStyle>
          <a:p>
            <a:pPr/>
            <a:r>
              <a:t>PACE</a:t>
            </a:r>
          </a:p>
        </p:txBody>
      </p:sp>
      <p:sp>
        <p:nvSpPr>
          <p:cNvPr id="219" name="TextBox 2"/>
          <p:cNvSpPr txBox="1"/>
          <p:nvPr/>
        </p:nvSpPr>
        <p:spPr>
          <a:xfrm>
            <a:off x="11276034" y="274320"/>
            <a:ext cx="245400" cy="24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r">
              <a:defRPr sz="1000">
                <a:solidFill>
                  <a:srgbClr val="5C6168"/>
                </a:solidFill>
              </a:defRPr>
            </a:lvl1pPr>
          </a:lstStyle>
          <a:p>
            <a:pPr/>
            <a:r>
              <a:t>10</a:t>
            </a:r>
          </a:p>
        </p:txBody>
      </p:sp>
      <p:sp>
        <p:nvSpPr>
          <p:cNvPr id="220" name="TextBox 3"/>
          <p:cNvSpPr txBox="1"/>
          <p:nvPr/>
        </p:nvSpPr>
        <p:spPr>
          <a:xfrm>
            <a:off x="685798" y="6473952"/>
            <a:ext cx="2520412" cy="21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800">
                <a:solidFill>
                  <a:srgbClr val="919191"/>
                </a:solidFill>
              </a:defRPr>
            </a:lvl1pPr>
          </a:lstStyle>
          <a:p>
            <a:pPr/>
            <a:r>
              <a:t>MASCI Lazio · Incontro regionale · 18 ottobre 2026</a:t>
            </a:r>
          </a:p>
        </p:txBody>
      </p:sp>
      <p:sp>
        <p:nvSpPr>
          <p:cNvPr id="221" name="TextBox 4"/>
          <p:cNvSpPr txBox="1"/>
          <p:nvPr/>
        </p:nvSpPr>
        <p:spPr>
          <a:xfrm>
            <a:off x="667511" y="713230"/>
            <a:ext cx="6651845" cy="497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25272B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La pace non si proclama. Si costruisce.</a:t>
            </a:r>
          </a:p>
        </p:txBody>
      </p:sp>
      <p:sp>
        <p:nvSpPr>
          <p:cNvPr id="222" name="Rounded Rectangle 5"/>
          <p:cNvSpPr/>
          <p:nvPr/>
        </p:nvSpPr>
        <p:spPr>
          <a:xfrm>
            <a:off x="640080" y="2103120"/>
            <a:ext cx="3246124" cy="2423164"/>
          </a:xfrm>
          <a:prstGeom prst="roundRect">
            <a:avLst>
              <a:gd name="adj" fmla="val 16667"/>
            </a:avLst>
          </a:prstGeom>
          <a:solidFill>
            <a:srgbClr val="F1F3F6"/>
          </a:solidFill>
          <a:ln>
            <a:solidFill>
              <a:srgbClr val="E1E4E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b="0" sz="18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223" name="TextBox 6"/>
          <p:cNvSpPr txBox="1"/>
          <p:nvPr/>
        </p:nvSpPr>
        <p:spPr>
          <a:xfrm>
            <a:off x="914400" y="2331721"/>
            <a:ext cx="1684443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DIPLOMAZIA</a:t>
            </a:r>
          </a:p>
        </p:txBody>
      </p:sp>
      <p:sp>
        <p:nvSpPr>
          <p:cNvPr id="224" name="TextBox 7"/>
          <p:cNvSpPr txBox="1"/>
          <p:nvPr/>
        </p:nvSpPr>
        <p:spPr>
          <a:xfrm>
            <a:off x="914400" y="2944366"/>
            <a:ext cx="2697484" cy="777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500">
                <a:solidFill>
                  <a:srgbClr val="25272B"/>
                </a:solidFill>
              </a:defRPr>
            </a:lvl1pPr>
          </a:lstStyle>
          <a:p>
            <a:pPr/>
            <a:r>
              <a:t>Tenere aperto il dialogo anche quando sembra più difficile.</a:t>
            </a:r>
          </a:p>
        </p:txBody>
      </p:sp>
      <p:sp>
        <p:nvSpPr>
          <p:cNvPr id="225" name="Rounded Rectangle 8"/>
          <p:cNvSpPr/>
          <p:nvPr/>
        </p:nvSpPr>
        <p:spPr>
          <a:xfrm>
            <a:off x="4160520" y="2103120"/>
            <a:ext cx="3246124" cy="2423164"/>
          </a:xfrm>
          <a:prstGeom prst="roundRect">
            <a:avLst>
              <a:gd name="adj" fmla="val 16667"/>
            </a:avLst>
          </a:prstGeom>
          <a:solidFill>
            <a:srgbClr val="F1F3F6"/>
          </a:solidFill>
          <a:ln>
            <a:solidFill>
              <a:srgbClr val="E1E4E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b="0" sz="18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226" name="TextBox 9"/>
          <p:cNvSpPr txBox="1"/>
          <p:nvPr/>
        </p:nvSpPr>
        <p:spPr>
          <a:xfrm>
            <a:off x="4434840" y="2331721"/>
            <a:ext cx="1359998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GIUSTIZIA</a:t>
            </a:r>
          </a:p>
        </p:txBody>
      </p:sp>
      <p:sp>
        <p:nvSpPr>
          <p:cNvPr id="227" name="TextBox 10"/>
          <p:cNvSpPr txBox="1"/>
          <p:nvPr/>
        </p:nvSpPr>
        <p:spPr>
          <a:xfrm>
            <a:off x="4434840" y="2944366"/>
            <a:ext cx="2697484" cy="777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500">
                <a:solidFill>
                  <a:srgbClr val="25272B"/>
                </a:solidFill>
              </a:defRPr>
            </a:lvl1pPr>
          </a:lstStyle>
          <a:p>
            <a:pPr/>
            <a:r>
              <a:t>Prevenire i conflitti affrontando disuguaglianze, fame e negazione dei diritti.</a:t>
            </a:r>
          </a:p>
        </p:txBody>
      </p:sp>
      <p:sp>
        <p:nvSpPr>
          <p:cNvPr id="228" name="Rounded Rectangle 11"/>
          <p:cNvSpPr/>
          <p:nvPr/>
        </p:nvSpPr>
        <p:spPr>
          <a:xfrm>
            <a:off x="7680959" y="2103120"/>
            <a:ext cx="3246124" cy="2423164"/>
          </a:xfrm>
          <a:prstGeom prst="roundRect">
            <a:avLst>
              <a:gd name="adj" fmla="val 16667"/>
            </a:avLst>
          </a:prstGeom>
          <a:solidFill>
            <a:srgbClr val="F1F3F6"/>
          </a:solidFill>
          <a:ln>
            <a:solidFill>
              <a:srgbClr val="E1E4E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b="0" sz="18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229" name="TextBox 12"/>
          <p:cNvSpPr txBox="1"/>
          <p:nvPr/>
        </p:nvSpPr>
        <p:spPr>
          <a:xfrm>
            <a:off x="7955277" y="2331721"/>
            <a:ext cx="1783414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EDUCAZIONE</a:t>
            </a:r>
          </a:p>
        </p:txBody>
      </p:sp>
      <p:sp>
        <p:nvSpPr>
          <p:cNvPr id="230" name="TextBox 13"/>
          <p:cNvSpPr txBox="1"/>
          <p:nvPr/>
        </p:nvSpPr>
        <p:spPr>
          <a:xfrm>
            <a:off x="7955277" y="2982466"/>
            <a:ext cx="2697485" cy="777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500">
                <a:solidFill>
                  <a:srgbClr val="25272B"/>
                </a:solidFill>
              </a:defRPr>
            </a:lvl1pPr>
          </a:lstStyle>
          <a:p>
            <a:pPr/>
            <a:r>
              <a:t>Imparare mediazione, nonviolenza e rispetto dell’altro.</a:t>
            </a:r>
          </a:p>
        </p:txBody>
      </p:sp>
      <p:sp>
        <p:nvSpPr>
          <p:cNvPr id="231" name="TextBox 14"/>
          <p:cNvSpPr txBox="1"/>
          <p:nvPr/>
        </p:nvSpPr>
        <p:spPr>
          <a:xfrm>
            <a:off x="758951" y="5013185"/>
            <a:ext cx="10515602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solidFill>
                  <a:srgbClr val="25272B"/>
                </a:solidFill>
              </a:defRPr>
            </a:lvl1pPr>
          </a:lstStyle>
          <a:p>
            <a:pPr/>
            <a:r>
              <a:t>Rifiutare l’idea che la guerra sia un destino inevitabile.</a:t>
            </a:r>
          </a:p>
        </p:txBody>
      </p:sp>
      <p:pic>
        <p:nvPicPr>
          <p:cNvPr id="232" name="Picture 15" descr="Picture 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067542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Picture 16" descr="Picture 1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561318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Picture 17" descr="Picture 1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055094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sp>
        <p:nvSpPr>
          <p:cNvPr id="235" name="SLIDE 9"/>
          <p:cNvSpPr txBox="1"/>
          <p:nvPr/>
        </p:nvSpPr>
        <p:spPr>
          <a:xfrm>
            <a:off x="8338436" y="756762"/>
            <a:ext cx="2672084" cy="410772"/>
          </a:xfrm>
          <a:prstGeom prst="rect">
            <a:avLst/>
          </a:prstGeom>
          <a:solidFill>
            <a:schemeClr val="accent2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SLIDE 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TextBox 1"/>
          <p:cNvSpPr txBox="1"/>
          <p:nvPr/>
        </p:nvSpPr>
        <p:spPr>
          <a:xfrm>
            <a:off x="640077" y="292609"/>
            <a:ext cx="5212085" cy="24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000">
                <a:solidFill>
                  <a:srgbClr val="B4222D"/>
                </a:solidFill>
              </a:defRPr>
            </a:lvl1pPr>
          </a:lstStyle>
          <a:p>
            <a:pPr/>
            <a:r>
              <a:t>CHE COSA CHIEDIAMO ALLA POLITICA</a:t>
            </a:r>
          </a:p>
        </p:txBody>
      </p:sp>
      <p:sp>
        <p:nvSpPr>
          <p:cNvPr id="238" name="TextBox 3"/>
          <p:cNvSpPr txBox="1"/>
          <p:nvPr/>
        </p:nvSpPr>
        <p:spPr>
          <a:xfrm>
            <a:off x="662940" y="1364428"/>
            <a:ext cx="10698482" cy="497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25272B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Guardare oltre l’emergenza. Governare il futuro.</a:t>
            </a:r>
          </a:p>
        </p:txBody>
      </p:sp>
      <p:sp>
        <p:nvSpPr>
          <p:cNvPr id="239" name="TextBox 4"/>
          <p:cNvSpPr txBox="1"/>
          <p:nvPr/>
        </p:nvSpPr>
        <p:spPr>
          <a:xfrm>
            <a:off x="1072844" y="2227582"/>
            <a:ext cx="6985902" cy="2402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spcBef>
                <a:spcPts val="700"/>
              </a:spcBef>
              <a:defRPr sz="1700">
                <a:solidFill>
                  <a:srgbClr val="25272B"/>
                </a:solidFill>
              </a:defRPr>
            </a:pPr>
            <a:r>
              <a:t>•  Ridurre disuguaglianze e nuove povertà</a:t>
            </a:r>
          </a:p>
          <a:p>
            <a:pPr>
              <a:spcBef>
                <a:spcPts val="700"/>
              </a:spcBef>
              <a:defRPr sz="1700">
                <a:solidFill>
                  <a:srgbClr val="25272B"/>
                </a:solidFill>
              </a:defRPr>
            </a:pPr>
            <a:r>
              <a:t>•  Difendere democrazia, partecipazione e libertà</a:t>
            </a:r>
          </a:p>
          <a:p>
            <a:pPr>
              <a:spcBef>
                <a:spcPts val="700"/>
              </a:spcBef>
              <a:defRPr sz="1700">
                <a:solidFill>
                  <a:srgbClr val="25272B"/>
                </a:solidFill>
              </a:defRPr>
            </a:pPr>
            <a:r>
              <a:t>•  Investire in educazione, salute e giovani</a:t>
            </a:r>
          </a:p>
          <a:p>
            <a:pPr>
              <a:spcBef>
                <a:spcPts val="700"/>
              </a:spcBef>
              <a:defRPr sz="1700">
                <a:solidFill>
                  <a:srgbClr val="25272B"/>
                </a:solidFill>
              </a:defRPr>
            </a:pPr>
            <a:r>
              <a:t>•  Governare tecnologia e IA nell’interesse della persona</a:t>
            </a:r>
          </a:p>
          <a:p>
            <a:pPr>
              <a:spcBef>
                <a:spcPts val="700"/>
              </a:spcBef>
              <a:defRPr sz="1700">
                <a:solidFill>
                  <a:srgbClr val="25272B"/>
                </a:solidFill>
              </a:defRPr>
            </a:pPr>
            <a:r>
              <a:t>•  Affrontare con responsabilità la crisi ambientale</a:t>
            </a:r>
          </a:p>
          <a:p>
            <a:pPr>
              <a:spcBef>
                <a:spcPts val="700"/>
              </a:spcBef>
              <a:defRPr sz="1700">
                <a:solidFill>
                  <a:srgbClr val="25272B"/>
                </a:solidFill>
              </a:defRPr>
            </a:pPr>
            <a:r>
              <a:t>•  Rimettere al centro diplomazia, pace e cooperazione</a:t>
            </a:r>
          </a:p>
          <a:p>
            <a:pPr>
              <a:spcBef>
                <a:spcPts val="700"/>
              </a:spcBef>
              <a:defRPr sz="1700">
                <a:solidFill>
                  <a:srgbClr val="25272B"/>
                </a:solidFill>
              </a:defRPr>
            </a:pPr>
            <a:r>
              <a:t>•  Rilanciare l’Europa politica e le istituzioni internazionali</a:t>
            </a:r>
          </a:p>
        </p:txBody>
      </p:sp>
      <p:sp>
        <p:nvSpPr>
          <p:cNvPr id="240" name="Rounded Rectangle 5"/>
          <p:cNvSpPr/>
          <p:nvPr/>
        </p:nvSpPr>
        <p:spPr>
          <a:xfrm>
            <a:off x="777240" y="4664611"/>
            <a:ext cx="10469882" cy="749809"/>
          </a:xfrm>
          <a:prstGeom prst="roundRect">
            <a:avLst>
              <a:gd name="adj" fmla="val 16667"/>
            </a:avLst>
          </a:prstGeom>
          <a:solidFill>
            <a:srgbClr val="FAFCFF"/>
          </a:solidFill>
          <a:ln>
            <a:solidFill>
              <a:srgbClr val="E1E4E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b="0" sz="18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241" name="TextBox 6"/>
          <p:cNvSpPr txBox="1"/>
          <p:nvPr/>
        </p:nvSpPr>
        <p:spPr>
          <a:xfrm>
            <a:off x="781812" y="5069409"/>
            <a:ext cx="10460739" cy="751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200"/>
            </a:lvl1pPr>
          </a:lstStyle>
          <a:p>
            <a:pPr/>
            <a:r>
              <a:t>Chiediamo una politica capace di scegliere, non soltanto di amministrare l’emergenza.</a:t>
            </a:r>
          </a:p>
        </p:txBody>
      </p:sp>
      <p:sp>
        <p:nvSpPr>
          <p:cNvPr id="242" name="TextBox 7"/>
          <p:cNvSpPr txBox="1"/>
          <p:nvPr/>
        </p:nvSpPr>
        <p:spPr>
          <a:xfrm>
            <a:off x="685800" y="6473952"/>
            <a:ext cx="7223760" cy="21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800">
                <a:solidFill>
                  <a:srgbClr val="919191"/>
                </a:solidFill>
              </a:defRPr>
            </a:lvl1pPr>
          </a:lstStyle>
          <a:p>
            <a:pPr/>
            <a:r>
              <a:t>MASCI Lazio · Incontro regionale · 18 ottobre 2026</a:t>
            </a:r>
          </a:p>
        </p:txBody>
      </p:sp>
      <p:pic>
        <p:nvPicPr>
          <p:cNvPr id="243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067542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" name="Picture 9" descr="Picture 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561318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" name="Picture 10" descr="Picture 1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055094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sp>
        <p:nvSpPr>
          <p:cNvPr id="246" name="SLIDE 10"/>
          <p:cNvSpPr txBox="1"/>
          <p:nvPr/>
        </p:nvSpPr>
        <p:spPr>
          <a:xfrm>
            <a:off x="9222982" y="782906"/>
            <a:ext cx="2135150" cy="410773"/>
          </a:xfrm>
          <a:prstGeom prst="rect">
            <a:avLst/>
          </a:prstGeom>
          <a:solidFill>
            <a:schemeClr val="accent2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SLIDE 10</a:t>
            </a:r>
          </a:p>
        </p:txBody>
      </p:sp>
      <p:sp>
        <p:nvSpPr>
          <p:cNvPr id="247" name="Rectangle 5"/>
          <p:cNvSpPr/>
          <p:nvPr/>
        </p:nvSpPr>
        <p:spPr>
          <a:xfrm>
            <a:off x="775174" y="2239497"/>
            <a:ext cx="110157" cy="2177207"/>
          </a:xfrm>
          <a:prstGeom prst="rect">
            <a:avLst/>
          </a:prstGeom>
          <a:solidFill>
            <a:srgbClr val="B4222D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b="0" sz="18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TextBox 1"/>
          <p:cNvSpPr txBox="1"/>
          <p:nvPr/>
        </p:nvSpPr>
        <p:spPr>
          <a:xfrm>
            <a:off x="640079" y="274320"/>
            <a:ext cx="2025818" cy="24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000">
                <a:solidFill>
                  <a:srgbClr val="B4222D"/>
                </a:solidFill>
              </a:defRPr>
            </a:lvl1pPr>
          </a:lstStyle>
          <a:p>
            <a:pPr/>
            <a:r>
              <a:t>LA NOSTRA SCELTA DI CAMPO</a:t>
            </a:r>
          </a:p>
        </p:txBody>
      </p:sp>
      <p:sp>
        <p:nvSpPr>
          <p:cNvPr id="250" name="TextBox 2"/>
          <p:cNvSpPr txBox="1"/>
          <p:nvPr/>
        </p:nvSpPr>
        <p:spPr>
          <a:xfrm>
            <a:off x="11276034" y="274320"/>
            <a:ext cx="245400" cy="24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r">
              <a:defRPr sz="1000">
                <a:solidFill>
                  <a:srgbClr val="5C6168"/>
                </a:solidFill>
              </a:defRPr>
            </a:lvl1pPr>
          </a:lstStyle>
          <a:p>
            <a:pPr/>
            <a:r>
              <a:t>12</a:t>
            </a:r>
          </a:p>
        </p:txBody>
      </p:sp>
      <p:sp>
        <p:nvSpPr>
          <p:cNvPr id="251" name="TextBox 3"/>
          <p:cNvSpPr txBox="1"/>
          <p:nvPr/>
        </p:nvSpPr>
        <p:spPr>
          <a:xfrm>
            <a:off x="685798" y="6473952"/>
            <a:ext cx="2520412" cy="21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800">
                <a:solidFill>
                  <a:srgbClr val="919191"/>
                </a:solidFill>
              </a:defRPr>
            </a:lvl1pPr>
          </a:lstStyle>
          <a:p>
            <a:pPr/>
            <a:r>
              <a:t>MASCI Lazio · Incontro regionale · 18 ottobre 2026</a:t>
            </a:r>
          </a:p>
        </p:txBody>
      </p:sp>
      <p:sp>
        <p:nvSpPr>
          <p:cNvPr id="252" name="TextBox 4"/>
          <p:cNvSpPr txBox="1"/>
          <p:nvPr/>
        </p:nvSpPr>
        <p:spPr>
          <a:xfrm>
            <a:off x="574388" y="909707"/>
            <a:ext cx="5225509" cy="904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700">
                <a:solidFill>
                  <a:srgbClr val="25272B"/>
                </a:solidFill>
                <a:latin typeface="Aptos Display"/>
                <a:ea typeface="Aptos Display"/>
                <a:cs typeface="Aptos Display"/>
                <a:sym typeface="Aptos Display"/>
              </a:defRPr>
            </a:pPr>
            <a:r>
              <a:t>La persona prima del profitto. </a:t>
            </a:r>
          </a:p>
          <a:p>
            <a:pPr>
              <a:defRPr sz="2700">
                <a:solidFill>
                  <a:srgbClr val="25272B"/>
                </a:solidFill>
                <a:latin typeface="Aptos Display"/>
                <a:ea typeface="Aptos Display"/>
                <a:cs typeface="Aptos Display"/>
                <a:sym typeface="Aptos Display"/>
              </a:defRPr>
            </a:pPr>
            <a:r>
              <a:t>La pace prima della guerra.</a:t>
            </a:r>
          </a:p>
        </p:txBody>
      </p:sp>
      <p:sp>
        <p:nvSpPr>
          <p:cNvPr id="253" name="TextBox 5"/>
          <p:cNvSpPr txBox="1"/>
          <p:nvPr/>
        </p:nvSpPr>
        <p:spPr>
          <a:xfrm>
            <a:off x="894429" y="2346201"/>
            <a:ext cx="10058401" cy="154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1000"/>
              </a:spcBef>
              <a:defRPr sz="1900">
                <a:solidFill>
                  <a:srgbClr val="25272B"/>
                </a:solidFill>
              </a:defRPr>
            </a:pPr>
            <a:r>
              <a:t>•  guardare il mondo a partire dagli ultimi</a:t>
            </a:r>
          </a:p>
          <a:p>
            <a:pPr>
              <a:spcBef>
                <a:spcPts val="1000"/>
              </a:spcBef>
              <a:defRPr sz="1900">
                <a:solidFill>
                  <a:srgbClr val="25272B"/>
                </a:solidFill>
              </a:defRPr>
            </a:pPr>
            <a:r>
              <a:t>•  difendere la dignità della persona</a:t>
            </a:r>
          </a:p>
          <a:p>
            <a:pPr>
              <a:spcBef>
                <a:spcPts val="1000"/>
              </a:spcBef>
              <a:defRPr sz="1900">
                <a:solidFill>
                  <a:srgbClr val="25272B"/>
                </a:solidFill>
              </a:defRPr>
            </a:pPr>
            <a:r>
              <a:t>•  rilanciare il cammino verso un’Europa politica</a:t>
            </a:r>
          </a:p>
          <a:p>
            <a:pPr>
              <a:spcBef>
                <a:spcPts val="1000"/>
              </a:spcBef>
              <a:defRPr sz="1900">
                <a:solidFill>
                  <a:srgbClr val="25272B"/>
                </a:solidFill>
              </a:defRPr>
            </a:pPr>
            <a:r>
              <a:t>•  rafforzare istituzioni internazionali capaci di prevenire i conflitti</a:t>
            </a:r>
          </a:p>
        </p:txBody>
      </p:sp>
      <p:sp>
        <p:nvSpPr>
          <p:cNvPr id="254" name="TextBox 6"/>
          <p:cNvSpPr txBox="1"/>
          <p:nvPr/>
        </p:nvSpPr>
        <p:spPr>
          <a:xfrm>
            <a:off x="758951" y="4834259"/>
            <a:ext cx="10515602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/>
            <a:r>
              <a:t>Non chiediamo meno politica. </a:t>
            </a:r>
          </a:p>
          <a:p>
            <a:pPr/>
            <a:r>
              <a:t>Chiediamo una politica all’altezza di problemi che non hanno confini.</a:t>
            </a:r>
          </a:p>
        </p:txBody>
      </p:sp>
      <p:pic>
        <p:nvPicPr>
          <p:cNvPr id="255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561318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pic>
        <p:nvPicPr>
          <p:cNvPr id="256" name="Picture 8" descr="Picture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055094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sp>
        <p:nvSpPr>
          <p:cNvPr id="257" name="Rectangle 5"/>
          <p:cNvSpPr/>
          <p:nvPr/>
        </p:nvSpPr>
        <p:spPr>
          <a:xfrm>
            <a:off x="645493" y="2134035"/>
            <a:ext cx="137777" cy="1726456"/>
          </a:xfrm>
          <a:prstGeom prst="rect">
            <a:avLst/>
          </a:prstGeom>
          <a:solidFill>
            <a:srgbClr val="B4222D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b="0" sz="18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258" name="SLIDE 11"/>
          <p:cNvSpPr txBox="1"/>
          <p:nvPr/>
        </p:nvSpPr>
        <p:spPr>
          <a:xfrm>
            <a:off x="8342816" y="782906"/>
            <a:ext cx="3015317" cy="410773"/>
          </a:xfrm>
          <a:prstGeom prst="rect">
            <a:avLst/>
          </a:prstGeom>
          <a:solidFill>
            <a:schemeClr val="accent2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SLIDE 11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TextBox 1"/>
          <p:cNvSpPr txBox="1"/>
          <p:nvPr/>
        </p:nvSpPr>
        <p:spPr>
          <a:xfrm>
            <a:off x="640079" y="279909"/>
            <a:ext cx="2291600" cy="24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000">
                <a:solidFill>
                  <a:srgbClr val="B4222D"/>
                </a:solidFill>
              </a:defRPr>
            </a:lvl1pPr>
          </a:lstStyle>
          <a:p>
            <a:pPr/>
            <a:r>
              <a:t>LA RADICE DEL NOSTRO IMPEGNO</a:t>
            </a:r>
          </a:p>
        </p:txBody>
      </p:sp>
      <p:sp>
        <p:nvSpPr>
          <p:cNvPr id="261" name="TextBox 3"/>
          <p:cNvSpPr txBox="1"/>
          <p:nvPr/>
        </p:nvSpPr>
        <p:spPr>
          <a:xfrm>
            <a:off x="685798" y="6473952"/>
            <a:ext cx="2520412" cy="21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800">
                <a:solidFill>
                  <a:srgbClr val="919191"/>
                </a:solidFill>
              </a:defRPr>
            </a:lvl1pPr>
          </a:lstStyle>
          <a:p>
            <a:pPr/>
            <a:r>
              <a:t>MASCI Lazio · Incontro regionale · 18 ottobre 2026</a:t>
            </a:r>
          </a:p>
        </p:txBody>
      </p:sp>
      <p:sp>
        <p:nvSpPr>
          <p:cNvPr id="262" name="TextBox 4"/>
          <p:cNvSpPr txBox="1"/>
          <p:nvPr/>
        </p:nvSpPr>
        <p:spPr>
          <a:xfrm>
            <a:off x="667511" y="713230"/>
            <a:ext cx="6055095" cy="904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700">
                <a:solidFill>
                  <a:srgbClr val="25272B"/>
                </a:solidFill>
                <a:latin typeface="Aptos Display"/>
                <a:ea typeface="Aptos Display"/>
                <a:cs typeface="Aptos Display"/>
                <a:sym typeface="Aptos Display"/>
              </a:defRPr>
            </a:pPr>
            <a:r>
              <a:t>Servizio e fede: </a:t>
            </a:r>
          </a:p>
          <a:p>
            <a:pPr>
              <a:defRPr sz="2700">
                <a:solidFill>
                  <a:srgbClr val="25272B"/>
                </a:solidFill>
                <a:latin typeface="Aptos Display"/>
                <a:ea typeface="Aptos Display"/>
                <a:cs typeface="Aptos Display"/>
                <a:sym typeface="Aptos Display"/>
              </a:defRPr>
            </a:pPr>
            <a:r>
              <a:t>il modo con cui stiamo nella storia</a:t>
            </a:r>
          </a:p>
        </p:txBody>
      </p:sp>
      <p:sp>
        <p:nvSpPr>
          <p:cNvPr id="263" name="Rounded Rectangle 5"/>
          <p:cNvSpPr/>
          <p:nvPr/>
        </p:nvSpPr>
        <p:spPr>
          <a:xfrm>
            <a:off x="640080" y="2057400"/>
            <a:ext cx="3246124" cy="2423162"/>
          </a:xfrm>
          <a:prstGeom prst="roundRect">
            <a:avLst>
              <a:gd name="adj" fmla="val 16667"/>
            </a:avLst>
          </a:prstGeom>
          <a:solidFill>
            <a:srgbClr val="F1F3F6"/>
          </a:solidFill>
          <a:ln>
            <a:solidFill>
              <a:srgbClr val="E1E4E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b="0" sz="18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264" name="TextBox 6"/>
          <p:cNvSpPr txBox="1"/>
          <p:nvPr/>
        </p:nvSpPr>
        <p:spPr>
          <a:xfrm>
            <a:off x="914400" y="2286000"/>
            <a:ext cx="1214766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SERVIRE</a:t>
            </a:r>
          </a:p>
        </p:txBody>
      </p:sp>
      <p:sp>
        <p:nvSpPr>
          <p:cNvPr id="265" name="TextBox 7"/>
          <p:cNvSpPr txBox="1"/>
          <p:nvPr/>
        </p:nvSpPr>
        <p:spPr>
          <a:xfrm>
            <a:off x="914400" y="2898649"/>
            <a:ext cx="2697484" cy="777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500">
                <a:solidFill>
                  <a:srgbClr val="25272B"/>
                </a:solidFill>
              </a:defRPr>
            </a:lvl1pPr>
          </a:lstStyle>
          <a:p>
            <a:pPr/>
            <a:r>
              <a:t>Vedere un bisogno e decidere di non voltarsi dall’altra parte.</a:t>
            </a:r>
          </a:p>
        </p:txBody>
      </p:sp>
      <p:sp>
        <p:nvSpPr>
          <p:cNvPr id="266" name="Rounded Rectangle 8"/>
          <p:cNvSpPr/>
          <p:nvPr/>
        </p:nvSpPr>
        <p:spPr>
          <a:xfrm>
            <a:off x="4160520" y="2057400"/>
            <a:ext cx="3246124" cy="2423162"/>
          </a:xfrm>
          <a:prstGeom prst="roundRect">
            <a:avLst>
              <a:gd name="adj" fmla="val 16667"/>
            </a:avLst>
          </a:prstGeom>
          <a:solidFill>
            <a:srgbClr val="F1F3F6"/>
          </a:solidFill>
          <a:ln>
            <a:solidFill>
              <a:srgbClr val="E1E4E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b="0" sz="18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267" name="TextBox 9"/>
          <p:cNvSpPr txBox="1"/>
          <p:nvPr/>
        </p:nvSpPr>
        <p:spPr>
          <a:xfrm>
            <a:off x="4434840" y="2286000"/>
            <a:ext cx="1346107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CREDERE</a:t>
            </a:r>
          </a:p>
        </p:txBody>
      </p:sp>
      <p:sp>
        <p:nvSpPr>
          <p:cNvPr id="268" name="TextBox 10"/>
          <p:cNvSpPr txBox="1"/>
          <p:nvPr/>
        </p:nvSpPr>
        <p:spPr>
          <a:xfrm>
            <a:off x="4434840" y="2898649"/>
            <a:ext cx="2697484" cy="1005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500">
                <a:solidFill>
                  <a:srgbClr val="25272B"/>
                </a:solidFill>
              </a:defRPr>
            </a:lvl1pPr>
          </a:lstStyle>
          <a:p>
            <a:pPr/>
            <a:r>
              <a:t>Riconoscere che i nostri progetti non coincidono necessariamente con la volontà di Dio.</a:t>
            </a:r>
          </a:p>
        </p:txBody>
      </p:sp>
      <p:sp>
        <p:nvSpPr>
          <p:cNvPr id="269" name="Rounded Rectangle 11"/>
          <p:cNvSpPr/>
          <p:nvPr/>
        </p:nvSpPr>
        <p:spPr>
          <a:xfrm>
            <a:off x="7680959" y="2057400"/>
            <a:ext cx="3246124" cy="2423162"/>
          </a:xfrm>
          <a:prstGeom prst="roundRect">
            <a:avLst>
              <a:gd name="adj" fmla="val 16667"/>
            </a:avLst>
          </a:prstGeom>
          <a:solidFill>
            <a:srgbClr val="F1F3F6"/>
          </a:solidFill>
          <a:ln>
            <a:solidFill>
              <a:srgbClr val="E1E4E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b="0" sz="18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270" name="TextBox 12"/>
          <p:cNvSpPr txBox="1"/>
          <p:nvPr/>
        </p:nvSpPr>
        <p:spPr>
          <a:xfrm>
            <a:off x="7955277" y="2286000"/>
            <a:ext cx="2023275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TESTIMONIARE</a:t>
            </a:r>
          </a:p>
        </p:txBody>
      </p:sp>
      <p:sp>
        <p:nvSpPr>
          <p:cNvPr id="271" name="TextBox 13"/>
          <p:cNvSpPr txBox="1"/>
          <p:nvPr/>
        </p:nvSpPr>
        <p:spPr>
          <a:xfrm>
            <a:off x="7955277" y="2898649"/>
            <a:ext cx="2697485" cy="1005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500">
                <a:solidFill>
                  <a:srgbClr val="25272B"/>
                </a:solidFill>
              </a:defRPr>
            </a:lvl1pPr>
          </a:lstStyle>
          <a:p>
            <a:pPr/>
            <a:r>
              <a:t>Custodire la dimensione spirituale, senza imposizioni, in una società laica e pluralista.</a:t>
            </a:r>
          </a:p>
        </p:txBody>
      </p:sp>
      <p:sp>
        <p:nvSpPr>
          <p:cNvPr id="272" name="TextBox 14"/>
          <p:cNvSpPr txBox="1"/>
          <p:nvPr/>
        </p:nvSpPr>
        <p:spPr>
          <a:xfrm>
            <a:off x="711199" y="4702399"/>
            <a:ext cx="10515601" cy="1005837"/>
          </a:xfrm>
          <a:prstGeom prst="rect">
            <a:avLst/>
          </a:prstGeom>
          <a:solidFill>
            <a:srgbClr val="BEE4F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2B4780"/>
                </a:solidFill>
              </a:defRPr>
            </a:pPr>
            <a:r>
              <a:t>La speranza è fiducia nell'esito del proprio impegno </a:t>
            </a:r>
          </a:p>
          <a:p>
            <a:pPr>
              <a:defRPr>
                <a:solidFill>
                  <a:srgbClr val="2B4780"/>
                </a:solidFill>
              </a:defRPr>
            </a:pPr>
            <a:r>
              <a:t>e Fede ché non tutto dipende da noi</a:t>
            </a:r>
          </a:p>
        </p:txBody>
      </p:sp>
      <p:pic>
        <p:nvPicPr>
          <p:cNvPr id="273" name="Picture 15" descr="Picture 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067542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pic>
        <p:nvPicPr>
          <p:cNvPr id="274" name="Picture 16" descr="Picture 1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561318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pic>
        <p:nvPicPr>
          <p:cNvPr id="275" name="Picture 17" descr="Picture 1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055094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sp>
        <p:nvSpPr>
          <p:cNvPr id="276" name="SLIDE 12"/>
          <p:cNvSpPr txBox="1"/>
          <p:nvPr/>
        </p:nvSpPr>
        <p:spPr>
          <a:xfrm>
            <a:off x="9197578" y="756762"/>
            <a:ext cx="2160555" cy="410772"/>
          </a:xfrm>
          <a:prstGeom prst="rect">
            <a:avLst/>
          </a:prstGeom>
          <a:solidFill>
            <a:schemeClr val="accent2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SLIDE 12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TextBox 1"/>
          <p:cNvSpPr txBox="1"/>
          <p:nvPr/>
        </p:nvSpPr>
        <p:spPr>
          <a:xfrm>
            <a:off x="640079" y="292609"/>
            <a:ext cx="819256" cy="24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000">
                <a:solidFill>
                  <a:srgbClr val="B4222D"/>
                </a:solidFill>
              </a:defRPr>
            </a:lvl1pPr>
          </a:lstStyle>
          <a:p>
            <a:pPr/>
            <a:r>
              <a:t>LA VISIONE</a:t>
            </a:r>
          </a:p>
        </p:txBody>
      </p:sp>
      <p:sp>
        <p:nvSpPr>
          <p:cNvPr id="279" name="TextBox 2"/>
          <p:cNvSpPr txBox="1"/>
          <p:nvPr/>
        </p:nvSpPr>
        <p:spPr>
          <a:xfrm>
            <a:off x="11276034" y="274320"/>
            <a:ext cx="245400" cy="24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r">
              <a:defRPr sz="1000">
                <a:solidFill>
                  <a:srgbClr val="5C6168"/>
                </a:solidFill>
              </a:defRPr>
            </a:lvl1pPr>
          </a:lstStyle>
          <a:p>
            <a:pPr/>
            <a:r>
              <a:t>14</a:t>
            </a:r>
          </a:p>
        </p:txBody>
      </p:sp>
      <p:sp>
        <p:nvSpPr>
          <p:cNvPr id="280" name="TextBox 3"/>
          <p:cNvSpPr txBox="1"/>
          <p:nvPr/>
        </p:nvSpPr>
        <p:spPr>
          <a:xfrm>
            <a:off x="685798" y="6473952"/>
            <a:ext cx="2520412" cy="21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800">
                <a:solidFill>
                  <a:srgbClr val="919191"/>
                </a:solidFill>
              </a:defRPr>
            </a:lvl1pPr>
          </a:lstStyle>
          <a:p>
            <a:pPr/>
            <a:r>
              <a:t>MASCI Lazio · Incontro regionale · 18 ottobre 2026</a:t>
            </a:r>
          </a:p>
        </p:txBody>
      </p:sp>
      <p:sp>
        <p:nvSpPr>
          <p:cNvPr id="281" name="TextBox 4"/>
          <p:cNvSpPr txBox="1"/>
          <p:nvPr/>
        </p:nvSpPr>
        <p:spPr>
          <a:xfrm>
            <a:off x="667511" y="713230"/>
            <a:ext cx="5137717" cy="904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700">
                <a:solidFill>
                  <a:srgbClr val="25272B"/>
                </a:solidFill>
                <a:latin typeface="Aptos Display"/>
                <a:ea typeface="Aptos Display"/>
                <a:cs typeface="Aptos Display"/>
                <a:sym typeface="Aptos Display"/>
              </a:defRPr>
            </a:pPr>
            <a:r>
              <a:t>Una Repubblica più giusta, </a:t>
            </a:r>
          </a:p>
          <a:p>
            <a:pPr>
              <a:defRPr sz="2700">
                <a:solidFill>
                  <a:srgbClr val="25272B"/>
                </a:solidFill>
                <a:latin typeface="Aptos Display"/>
                <a:ea typeface="Aptos Display"/>
                <a:cs typeface="Aptos Display"/>
                <a:sym typeface="Aptos Display"/>
              </a:defRPr>
            </a:pPr>
            <a:r>
              <a:t>solidale e sostenibile</a:t>
            </a:r>
          </a:p>
        </p:txBody>
      </p:sp>
      <p:sp>
        <p:nvSpPr>
          <p:cNvPr id="282" name="TextBox 5"/>
          <p:cNvSpPr txBox="1"/>
          <p:nvPr/>
        </p:nvSpPr>
        <p:spPr>
          <a:xfrm>
            <a:off x="868676" y="1920238"/>
            <a:ext cx="10149848" cy="203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1000"/>
              </a:spcBef>
              <a:defRPr>
                <a:solidFill>
                  <a:srgbClr val="25272B"/>
                </a:solidFill>
              </a:defRPr>
            </a:pPr>
            <a:r>
              <a:t>•  capace di ascoltare e includere</a:t>
            </a:r>
          </a:p>
          <a:p>
            <a:pPr>
              <a:spcBef>
                <a:spcPts val="1000"/>
              </a:spcBef>
              <a:defRPr>
                <a:solidFill>
                  <a:srgbClr val="25272B"/>
                </a:solidFill>
              </a:defRPr>
            </a:pPr>
            <a:r>
              <a:t>•  fedele ai principi della Costituzione</a:t>
            </a:r>
          </a:p>
          <a:p>
            <a:pPr>
              <a:spcBef>
                <a:spcPts val="1000"/>
              </a:spcBef>
              <a:defRPr>
                <a:solidFill>
                  <a:srgbClr val="25272B"/>
                </a:solidFill>
              </a:defRPr>
            </a:pPr>
            <a:r>
              <a:t>•  che investe su giovani, educazione, lavoro, salute e casa</a:t>
            </a:r>
          </a:p>
          <a:p>
            <a:pPr>
              <a:spcBef>
                <a:spcPts val="1000"/>
              </a:spcBef>
              <a:defRPr>
                <a:solidFill>
                  <a:srgbClr val="25272B"/>
                </a:solidFill>
              </a:defRPr>
            </a:pPr>
            <a:r>
              <a:t>•  che governa tecnologia e innovazione</a:t>
            </a:r>
          </a:p>
          <a:p>
            <a:pPr>
              <a:spcBef>
                <a:spcPts val="1000"/>
              </a:spcBef>
              <a:defRPr>
                <a:solidFill>
                  <a:srgbClr val="25272B"/>
                </a:solidFill>
              </a:defRPr>
            </a:pPr>
            <a:r>
              <a:t>•  che misura il benessere anche con relazioni, ambiente e partecipazione</a:t>
            </a:r>
          </a:p>
        </p:txBody>
      </p:sp>
      <p:sp>
        <p:nvSpPr>
          <p:cNvPr id="283" name="TextBox 6"/>
          <p:cNvSpPr txBox="1"/>
          <p:nvPr/>
        </p:nvSpPr>
        <p:spPr>
          <a:xfrm>
            <a:off x="685799" y="4862577"/>
            <a:ext cx="10515602" cy="751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200"/>
            </a:lvl1pPr>
          </a:lstStyle>
          <a:p>
            <a:pPr/>
            <a:r>
              <a:t>Il futuro verrà comunque. E sarà l’esito anche delle scelte di oggi.</a:t>
            </a:r>
          </a:p>
        </p:txBody>
      </p:sp>
      <p:pic>
        <p:nvPicPr>
          <p:cNvPr id="284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73768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pic>
        <p:nvPicPr>
          <p:cNvPr id="285" name="Picture 8" descr="Picture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067542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pic>
        <p:nvPicPr>
          <p:cNvPr id="286" name="Picture 9" descr="Picture 9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561318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pic>
        <p:nvPicPr>
          <p:cNvPr id="287" name="Picture 10" descr="Picture 10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1055094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sp>
        <p:nvSpPr>
          <p:cNvPr id="288" name="Rectangle 6"/>
          <p:cNvSpPr/>
          <p:nvPr/>
        </p:nvSpPr>
        <p:spPr>
          <a:xfrm>
            <a:off x="664806" y="2020822"/>
            <a:ext cx="92467" cy="2032001"/>
          </a:xfrm>
          <a:prstGeom prst="rect">
            <a:avLst/>
          </a:prstGeom>
          <a:solidFill>
            <a:srgbClr val="B4222D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b="0" sz="18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289" name="SLIDE 13"/>
          <p:cNvSpPr txBox="1"/>
          <p:nvPr/>
        </p:nvSpPr>
        <p:spPr>
          <a:xfrm>
            <a:off x="8276424" y="821530"/>
            <a:ext cx="3015317" cy="410773"/>
          </a:xfrm>
          <a:prstGeom prst="rect">
            <a:avLst/>
          </a:prstGeom>
          <a:solidFill>
            <a:schemeClr val="accent2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SLIDE 13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TextBox 1"/>
          <p:cNvSpPr txBox="1"/>
          <p:nvPr/>
        </p:nvSpPr>
        <p:spPr>
          <a:xfrm>
            <a:off x="640077" y="292609"/>
            <a:ext cx="1870664" cy="24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000">
                <a:solidFill>
                  <a:srgbClr val="B4222D"/>
                </a:solidFill>
              </a:defRPr>
            </a:lvl1pPr>
          </a:lstStyle>
          <a:p>
            <a:pPr/>
            <a:r>
              <a:t> SPERANZA RESPONSABILE</a:t>
            </a:r>
          </a:p>
        </p:txBody>
      </p:sp>
      <p:sp>
        <p:nvSpPr>
          <p:cNvPr id="292" name="TextBox 2"/>
          <p:cNvSpPr txBox="1"/>
          <p:nvPr/>
        </p:nvSpPr>
        <p:spPr>
          <a:xfrm>
            <a:off x="11276034" y="274320"/>
            <a:ext cx="245400" cy="24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r">
              <a:defRPr sz="1000">
                <a:solidFill>
                  <a:srgbClr val="5C6168"/>
                </a:solidFill>
              </a:defRPr>
            </a:lvl1pPr>
          </a:lstStyle>
          <a:p>
            <a:pPr/>
            <a:r>
              <a:t>15</a:t>
            </a:r>
          </a:p>
        </p:txBody>
      </p:sp>
      <p:sp>
        <p:nvSpPr>
          <p:cNvPr id="293" name="TextBox 3"/>
          <p:cNvSpPr txBox="1"/>
          <p:nvPr/>
        </p:nvSpPr>
        <p:spPr>
          <a:xfrm>
            <a:off x="685798" y="6473952"/>
            <a:ext cx="2520412" cy="21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800">
                <a:solidFill>
                  <a:srgbClr val="919191"/>
                </a:solidFill>
              </a:defRPr>
            </a:lvl1pPr>
          </a:lstStyle>
          <a:p>
            <a:pPr/>
            <a:r>
              <a:t>MASCI Lazio · Incontro regionale · 18 ottobre 2026</a:t>
            </a:r>
          </a:p>
        </p:txBody>
      </p:sp>
      <p:sp>
        <p:nvSpPr>
          <p:cNvPr id="294" name="TextBox 4"/>
          <p:cNvSpPr txBox="1"/>
          <p:nvPr/>
        </p:nvSpPr>
        <p:spPr>
          <a:xfrm>
            <a:off x="667511" y="713230"/>
            <a:ext cx="5649971" cy="904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700">
                <a:solidFill>
                  <a:srgbClr val="25272B"/>
                </a:solidFill>
                <a:latin typeface="Aptos Display"/>
                <a:ea typeface="Aptos Display"/>
                <a:cs typeface="Aptos Display"/>
                <a:sym typeface="Aptos Display"/>
              </a:defRPr>
            </a:pPr>
            <a:r>
              <a:t>Vedere la realtà. </a:t>
            </a:r>
          </a:p>
          <a:p>
            <a:pPr>
              <a:defRPr sz="2700">
                <a:solidFill>
                  <a:srgbClr val="25272B"/>
                </a:solidFill>
                <a:latin typeface="Aptos Display"/>
                <a:ea typeface="Aptos Display"/>
                <a:cs typeface="Aptos Display"/>
                <a:sym typeface="Aptos Display"/>
              </a:defRPr>
            </a:pPr>
            <a:r>
              <a:t>E decidere di mettersi al lavoro.</a:t>
            </a:r>
          </a:p>
        </p:txBody>
      </p:sp>
      <p:sp>
        <p:nvSpPr>
          <p:cNvPr id="295" name="Rectangle 5"/>
          <p:cNvSpPr/>
          <p:nvPr/>
        </p:nvSpPr>
        <p:spPr>
          <a:xfrm>
            <a:off x="722740" y="2261614"/>
            <a:ext cx="67692" cy="1633735"/>
          </a:xfrm>
          <a:prstGeom prst="rect">
            <a:avLst/>
          </a:prstGeom>
          <a:solidFill>
            <a:srgbClr val="B4222D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b="0" sz="18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296" name="TextBox 6"/>
          <p:cNvSpPr txBox="1"/>
          <p:nvPr/>
        </p:nvSpPr>
        <p:spPr>
          <a:xfrm>
            <a:off x="987551" y="2651763"/>
            <a:ext cx="10058402" cy="853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500">
                <a:solidFill>
                  <a:srgbClr val="25272B"/>
                </a:solidFill>
                <a:latin typeface="Aptos Display"/>
                <a:ea typeface="Aptos Display"/>
                <a:cs typeface="Aptos Display"/>
                <a:sym typeface="Aptos Display"/>
              </a:defRPr>
            </a:pPr>
            <a:r>
              <a:t>Sperare significa credere che la realtà possa cambiare</a:t>
            </a:r>
            <a:br/>
            <a:r>
              <a:t>e assumersi una parte della responsabilità di cambiarla.</a:t>
            </a:r>
          </a:p>
        </p:txBody>
      </p:sp>
      <p:sp>
        <p:nvSpPr>
          <p:cNvPr id="297" name="TextBox 7"/>
          <p:cNvSpPr txBox="1"/>
          <p:nvPr/>
        </p:nvSpPr>
        <p:spPr>
          <a:xfrm>
            <a:off x="685799" y="4846320"/>
            <a:ext cx="10515601" cy="751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200">
                <a:solidFill>
                  <a:schemeClr val="accent1">
                    <a:satOff val="-4409"/>
                    <a:lumOff val="-10509"/>
                  </a:schemeClr>
                </a:solidFill>
              </a:defRPr>
            </a:lvl1pPr>
          </a:lstStyle>
          <a:p>
            <a:pPr/>
            <a:r>
              <a:t>Per noi Adulti Scout significa cominciare da noi stessi.</a:t>
            </a:r>
          </a:p>
        </p:txBody>
      </p:sp>
      <p:pic>
        <p:nvPicPr>
          <p:cNvPr id="298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561318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pic>
        <p:nvPicPr>
          <p:cNvPr id="299" name="Picture 9" descr="Picture 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055094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sp>
        <p:nvSpPr>
          <p:cNvPr id="300" name="SLIDE 14"/>
          <p:cNvSpPr txBox="1"/>
          <p:nvPr/>
        </p:nvSpPr>
        <p:spPr>
          <a:xfrm>
            <a:off x="8342816" y="782906"/>
            <a:ext cx="3015317" cy="410773"/>
          </a:xfrm>
          <a:prstGeom prst="rect">
            <a:avLst/>
          </a:prstGeom>
          <a:solidFill>
            <a:schemeClr val="accent2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SLIDE 14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TextBox 1"/>
          <p:cNvSpPr txBox="1"/>
          <p:nvPr/>
        </p:nvSpPr>
        <p:spPr>
          <a:xfrm>
            <a:off x="640079" y="292609"/>
            <a:ext cx="887345" cy="24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000">
                <a:solidFill>
                  <a:srgbClr val="B4222D"/>
                </a:solidFill>
              </a:defRPr>
            </a:lvl1pPr>
          </a:lstStyle>
          <a:p>
            <a:pPr/>
            <a:r>
              <a:t>GLI IMPEGNI</a:t>
            </a:r>
          </a:p>
        </p:txBody>
      </p:sp>
      <p:sp>
        <p:nvSpPr>
          <p:cNvPr id="303" name="TextBox 2"/>
          <p:cNvSpPr txBox="1"/>
          <p:nvPr/>
        </p:nvSpPr>
        <p:spPr>
          <a:xfrm>
            <a:off x="11276034" y="274320"/>
            <a:ext cx="245400" cy="24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r">
              <a:defRPr sz="1000">
                <a:solidFill>
                  <a:srgbClr val="5C6168"/>
                </a:solidFill>
              </a:defRPr>
            </a:lvl1pPr>
          </a:lstStyle>
          <a:p>
            <a:pPr/>
            <a:r>
              <a:t>16</a:t>
            </a:r>
          </a:p>
        </p:txBody>
      </p:sp>
      <p:sp>
        <p:nvSpPr>
          <p:cNvPr id="304" name="TextBox 3"/>
          <p:cNvSpPr txBox="1"/>
          <p:nvPr/>
        </p:nvSpPr>
        <p:spPr>
          <a:xfrm>
            <a:off x="685798" y="6473952"/>
            <a:ext cx="2520412" cy="21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800">
                <a:solidFill>
                  <a:srgbClr val="919191"/>
                </a:solidFill>
              </a:defRPr>
            </a:lvl1pPr>
          </a:lstStyle>
          <a:p>
            <a:pPr/>
            <a:r>
              <a:t>MASCI Lazio · Incontro regionale · 18 ottobre 2026</a:t>
            </a:r>
          </a:p>
        </p:txBody>
      </p:sp>
      <p:sp>
        <p:nvSpPr>
          <p:cNvPr id="305" name="TextBox 4"/>
          <p:cNvSpPr txBox="1"/>
          <p:nvPr/>
        </p:nvSpPr>
        <p:spPr>
          <a:xfrm>
            <a:off x="667511" y="713230"/>
            <a:ext cx="8003924" cy="497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25272B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Essere noi stessi il cambiamento che chiediamo</a:t>
            </a:r>
          </a:p>
        </p:txBody>
      </p:sp>
      <p:sp>
        <p:nvSpPr>
          <p:cNvPr id="306" name="TextBox 5"/>
          <p:cNvSpPr txBox="1"/>
          <p:nvPr/>
        </p:nvSpPr>
        <p:spPr>
          <a:xfrm>
            <a:off x="777238" y="1920238"/>
            <a:ext cx="5074924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1200"/>
              </a:spcBef>
              <a:defRPr sz="1700">
                <a:solidFill>
                  <a:srgbClr val="25272B"/>
                </a:solidFill>
              </a:defRPr>
            </a:pPr>
            <a:r>
              <a:t>•  Difendere e praticare la democrazia</a:t>
            </a:r>
          </a:p>
          <a:p>
            <a:pPr>
              <a:spcBef>
                <a:spcPts val="1200"/>
              </a:spcBef>
              <a:defRPr sz="1700">
                <a:solidFill>
                  <a:srgbClr val="25272B"/>
                </a:solidFill>
              </a:defRPr>
            </a:pPr>
            <a:r>
              <a:t>•  Ricostruire relazioni e comunità</a:t>
            </a:r>
          </a:p>
          <a:p>
            <a:pPr>
              <a:spcBef>
                <a:spcPts val="1200"/>
              </a:spcBef>
              <a:defRPr sz="1700">
                <a:solidFill>
                  <a:srgbClr val="25272B"/>
                </a:solidFill>
              </a:defRPr>
            </a:pPr>
            <a:r>
              <a:t>•  Stare dalla parte di chi resta indietro</a:t>
            </a:r>
          </a:p>
          <a:p>
            <a:pPr>
              <a:spcBef>
                <a:spcPts val="1200"/>
              </a:spcBef>
              <a:defRPr sz="1700">
                <a:solidFill>
                  <a:srgbClr val="25272B"/>
                </a:solidFill>
              </a:defRPr>
            </a:pPr>
            <a:r>
              <a:t>•  Costruire la pace</a:t>
            </a:r>
          </a:p>
        </p:txBody>
      </p:sp>
      <p:sp>
        <p:nvSpPr>
          <p:cNvPr id="307" name="TextBox 6"/>
          <p:cNvSpPr txBox="1"/>
          <p:nvPr/>
        </p:nvSpPr>
        <p:spPr>
          <a:xfrm>
            <a:off x="6172200" y="1920238"/>
            <a:ext cx="5074924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1200"/>
              </a:spcBef>
              <a:defRPr sz="1700">
                <a:solidFill>
                  <a:srgbClr val="25272B"/>
                </a:solidFill>
              </a:defRPr>
            </a:pPr>
            <a:r>
              <a:t>•  Custodire la casa comune</a:t>
            </a:r>
          </a:p>
          <a:p>
            <a:pPr>
              <a:spcBef>
                <a:spcPts val="1200"/>
              </a:spcBef>
              <a:defRPr sz="1700">
                <a:solidFill>
                  <a:srgbClr val="25272B"/>
                </a:solidFill>
              </a:defRPr>
            </a:pPr>
            <a:r>
              <a:t>•  Educarci per continuare a educare</a:t>
            </a:r>
          </a:p>
          <a:p>
            <a:pPr>
              <a:spcBef>
                <a:spcPts val="1200"/>
              </a:spcBef>
              <a:defRPr sz="1700">
                <a:solidFill>
                  <a:srgbClr val="25272B"/>
                </a:solidFill>
              </a:defRPr>
            </a:pPr>
            <a:r>
              <a:t>•  Vivere il servizio come stile</a:t>
            </a:r>
          </a:p>
          <a:p>
            <a:pPr>
              <a:spcBef>
                <a:spcPts val="1200"/>
              </a:spcBef>
              <a:defRPr sz="1700">
                <a:solidFill>
                  <a:srgbClr val="25272B"/>
                </a:solidFill>
              </a:defRPr>
            </a:pPr>
            <a:r>
              <a:t>•  Trasformare la speranza in azione</a:t>
            </a:r>
          </a:p>
        </p:txBody>
      </p:sp>
      <p:sp>
        <p:nvSpPr>
          <p:cNvPr id="308" name="TextBox 7"/>
          <p:cNvSpPr txBox="1"/>
          <p:nvPr/>
        </p:nvSpPr>
        <p:spPr>
          <a:xfrm>
            <a:off x="831849" y="4777230"/>
            <a:ext cx="10515602" cy="751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200"/>
            </a:lvl1pPr>
          </a:lstStyle>
          <a:p>
            <a:pPr/>
            <a:r>
              <a:t>La coerenza tra ciò che affermiamo e ciò che facciamo è parte del documento.</a:t>
            </a:r>
          </a:p>
        </p:txBody>
      </p:sp>
      <p:pic>
        <p:nvPicPr>
          <p:cNvPr id="309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73768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0" name="Picture 9" descr="Picture 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067542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1" name="Picture 10" descr="Picture 1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561318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Picture 11" descr="Picture 11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1055094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sp>
        <p:nvSpPr>
          <p:cNvPr id="313" name="SLIDE 15"/>
          <p:cNvSpPr txBox="1"/>
          <p:nvPr/>
        </p:nvSpPr>
        <p:spPr>
          <a:xfrm>
            <a:off x="9197578" y="782906"/>
            <a:ext cx="2160555" cy="410773"/>
          </a:xfrm>
          <a:prstGeom prst="rect">
            <a:avLst/>
          </a:prstGeom>
          <a:solidFill>
            <a:schemeClr val="accent2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SLIDE 15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TextBox 1"/>
          <p:cNvSpPr txBox="1"/>
          <p:nvPr/>
        </p:nvSpPr>
        <p:spPr>
          <a:xfrm>
            <a:off x="640079" y="292609"/>
            <a:ext cx="1042560" cy="24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000">
                <a:solidFill>
                  <a:srgbClr val="B4222D"/>
                </a:solidFill>
              </a:defRPr>
            </a:lvl1pPr>
          </a:lstStyle>
          <a:p>
            <a:pPr/>
            <a:r>
              <a:t>CONCLUSIONE</a:t>
            </a:r>
          </a:p>
        </p:txBody>
      </p:sp>
      <p:sp>
        <p:nvSpPr>
          <p:cNvPr id="316" name="TextBox 2"/>
          <p:cNvSpPr txBox="1"/>
          <p:nvPr/>
        </p:nvSpPr>
        <p:spPr>
          <a:xfrm>
            <a:off x="11276034" y="274320"/>
            <a:ext cx="245400" cy="24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r">
              <a:defRPr sz="1000">
                <a:solidFill>
                  <a:srgbClr val="5C6168"/>
                </a:solidFill>
              </a:defRPr>
            </a:lvl1pPr>
          </a:lstStyle>
          <a:p>
            <a:pPr/>
            <a:r>
              <a:t>17</a:t>
            </a:r>
          </a:p>
        </p:txBody>
      </p:sp>
      <p:sp>
        <p:nvSpPr>
          <p:cNvPr id="317" name="TextBox 3"/>
          <p:cNvSpPr txBox="1"/>
          <p:nvPr/>
        </p:nvSpPr>
        <p:spPr>
          <a:xfrm>
            <a:off x="685798" y="6473952"/>
            <a:ext cx="2520412" cy="21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800">
                <a:solidFill>
                  <a:srgbClr val="919191"/>
                </a:solidFill>
              </a:defRPr>
            </a:lvl1pPr>
          </a:lstStyle>
          <a:p>
            <a:pPr/>
            <a:r>
              <a:t>MASCI Lazio · Incontro regionale · 18 ottobre 2026</a:t>
            </a:r>
          </a:p>
        </p:txBody>
      </p:sp>
      <p:sp>
        <p:nvSpPr>
          <p:cNvPr id="318" name="TextBox 4"/>
          <p:cNvSpPr txBox="1"/>
          <p:nvPr/>
        </p:nvSpPr>
        <p:spPr>
          <a:xfrm>
            <a:off x="667511" y="713230"/>
            <a:ext cx="6848383" cy="497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700">
                <a:solidFill>
                  <a:srgbClr val="25272B"/>
                </a:solidFill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Non chiediamo di approvare ogni parola</a:t>
            </a:r>
          </a:p>
        </p:txBody>
      </p:sp>
      <p:sp>
        <p:nvSpPr>
          <p:cNvPr id="319" name="Rectangle 5"/>
          <p:cNvSpPr/>
          <p:nvPr/>
        </p:nvSpPr>
        <p:spPr>
          <a:xfrm>
            <a:off x="658368" y="1874516"/>
            <a:ext cx="135763" cy="1254895"/>
          </a:xfrm>
          <a:prstGeom prst="rect">
            <a:avLst/>
          </a:prstGeom>
          <a:solidFill>
            <a:srgbClr val="B4222D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 b="0" sz="18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</a:p>
        </p:txBody>
      </p:sp>
      <p:sp>
        <p:nvSpPr>
          <p:cNvPr id="320" name="TextBox 6"/>
          <p:cNvSpPr txBox="1"/>
          <p:nvPr/>
        </p:nvSpPr>
        <p:spPr>
          <a:xfrm>
            <a:off x="987551" y="2010722"/>
            <a:ext cx="10058402" cy="853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500">
                <a:solidFill>
                  <a:srgbClr val="25272B"/>
                </a:solidFill>
                <a:latin typeface="Aptos Display"/>
                <a:ea typeface="Aptos Display"/>
                <a:cs typeface="Aptos Display"/>
                <a:sym typeface="Aptos Display"/>
              </a:defRPr>
            </a:pPr>
            <a:r>
              <a:t>Chiediamo di riconoscerci nella direzione,</a:t>
            </a:r>
            <a:br/>
            <a:r>
              <a:t>nei valori e negli impegni che questo documento propone.</a:t>
            </a:r>
          </a:p>
        </p:txBody>
      </p:sp>
      <p:sp>
        <p:nvSpPr>
          <p:cNvPr id="321" name="TextBox 7"/>
          <p:cNvSpPr txBox="1"/>
          <p:nvPr/>
        </p:nvSpPr>
        <p:spPr>
          <a:xfrm>
            <a:off x="664480" y="3891816"/>
            <a:ext cx="10515602" cy="11277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120000"/>
              </a:lnSpc>
              <a:defRPr>
                <a:solidFill>
                  <a:srgbClr val="25272B"/>
                </a:solidFill>
              </a:defRPr>
            </a:pPr>
            <a:r>
              <a:t>La PROPOSTA del testo integrale è nelle nostre mani. </a:t>
            </a:r>
          </a:p>
          <a:p>
            <a:pPr>
              <a:lnSpc>
                <a:spcPct val="120000"/>
              </a:lnSpc>
              <a:defRPr>
                <a:solidFill>
                  <a:srgbClr val="25272B"/>
                </a:solidFill>
              </a:defRPr>
            </a:pPr>
            <a:r>
              <a:t>Ai lavori di gruppo è chiesto di dare "un peso" a ciascuno dei 18 temi per un ulteriore approfondimento e per giungere all'approvazione di un Documento condiviso.</a:t>
            </a:r>
          </a:p>
        </p:txBody>
      </p:sp>
      <p:pic>
        <p:nvPicPr>
          <p:cNvPr id="322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73768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pic>
        <p:nvPicPr>
          <p:cNvPr id="323" name="Picture 9" descr="Picture 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067542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pic>
        <p:nvPicPr>
          <p:cNvPr id="324" name="Picture 10" descr="Picture 1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561318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pic>
        <p:nvPicPr>
          <p:cNvPr id="325" name="Picture 11" descr="Picture 11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1055094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sp>
        <p:nvSpPr>
          <p:cNvPr id="326" name="SLIDE 16"/>
          <p:cNvSpPr txBox="1"/>
          <p:nvPr/>
        </p:nvSpPr>
        <p:spPr>
          <a:xfrm>
            <a:off x="8342816" y="782906"/>
            <a:ext cx="3015317" cy="410773"/>
          </a:xfrm>
          <a:prstGeom prst="rect">
            <a:avLst/>
          </a:prstGeom>
          <a:solidFill>
            <a:schemeClr val="accent2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SLIDE 16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2527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0535" y="526889"/>
            <a:ext cx="2871069" cy="907949"/>
          </a:xfrm>
          <a:prstGeom prst="rect">
            <a:avLst/>
          </a:prstGeom>
          <a:ln w="12700">
            <a:miter lim="400000"/>
          </a:ln>
        </p:spPr>
      </p:pic>
      <p:sp>
        <p:nvSpPr>
          <p:cNvPr id="329" name="TextBox 2"/>
          <p:cNvSpPr txBox="1"/>
          <p:nvPr/>
        </p:nvSpPr>
        <p:spPr>
          <a:xfrm>
            <a:off x="3024500" y="2913382"/>
            <a:ext cx="6360853" cy="1031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 sz="3100">
                <a:solidFill>
                  <a:srgbClr val="FFFFFF"/>
                </a:solidFill>
                <a:latin typeface="Aptos Display"/>
                <a:ea typeface="Aptos Display"/>
                <a:cs typeface="Aptos Display"/>
                <a:sym typeface="Aptos Display"/>
              </a:defRPr>
            </a:pPr>
            <a:r>
              <a:t>Lasciare il mondo un po’ migliore</a:t>
            </a:r>
            <a:br/>
            <a:r>
              <a:t>di come lo abbiamo trovato.</a:t>
            </a:r>
          </a:p>
        </p:txBody>
      </p:sp>
      <p:sp>
        <p:nvSpPr>
          <p:cNvPr id="330" name="TextBox 3"/>
          <p:cNvSpPr txBox="1"/>
          <p:nvPr/>
        </p:nvSpPr>
        <p:spPr>
          <a:xfrm>
            <a:off x="3624346" y="4591970"/>
            <a:ext cx="4930608" cy="383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900">
                <a:solidFill>
                  <a:srgbClr val="DCDFE4"/>
                </a:solidFill>
              </a:defRPr>
            </a:lvl1pPr>
          </a:lstStyle>
          <a:p>
            <a:pPr/>
            <a:r>
              <a:t>Non uno slogan, ma un programma di vita</a:t>
            </a:r>
          </a:p>
        </p:txBody>
      </p:sp>
      <p:pic>
        <p:nvPicPr>
          <p:cNvPr id="331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055094" y="5925310"/>
            <a:ext cx="420628" cy="420628"/>
          </a:xfrm>
          <a:prstGeom prst="rect">
            <a:avLst/>
          </a:prstGeom>
          <a:ln w="12700">
            <a:miter lim="400000"/>
          </a:ln>
        </p:spPr>
      </p:pic>
      <p:sp>
        <p:nvSpPr>
          <p:cNvPr id="332" name="SLIDE 17"/>
          <p:cNvSpPr txBox="1"/>
          <p:nvPr/>
        </p:nvSpPr>
        <p:spPr>
          <a:xfrm>
            <a:off x="8342816" y="782906"/>
            <a:ext cx="3015317" cy="410773"/>
          </a:xfrm>
          <a:prstGeom prst="rect">
            <a:avLst/>
          </a:prstGeom>
          <a:solidFill>
            <a:schemeClr val="accent2"/>
          </a:solidFill>
          <a:ln w="25400">
            <a:solidFill>
              <a:srgbClr val="8C3A38"/>
            </a:solidFill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200"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pPr/>
            <a:r>
              <a:t>SLIDE 17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FFFFFF"/>
      </a:dk1>
      <a:lt1>
        <a:srgbClr val="224987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000" u="none" kumimoji="0" normalizeH="0">
            <a:ln>
              <a:noFill/>
            </a:ln>
            <a:solidFill>
              <a:srgbClr val="224987"/>
            </a:solidFill>
            <a:effectLst/>
            <a:uFillTx/>
            <a:latin typeface="Aptos"/>
            <a:ea typeface="Aptos"/>
            <a:cs typeface="Apto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000" u="none" kumimoji="0" normalizeH="0">
            <a:ln>
              <a:noFill/>
            </a:ln>
            <a:solidFill>
              <a:srgbClr val="224987"/>
            </a:solidFill>
            <a:effectLst/>
            <a:uFillTx/>
            <a:latin typeface="Aptos"/>
            <a:ea typeface="Aptos"/>
            <a:cs typeface="Apto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